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7" r:id="rId2"/>
    <p:sldId id="259" r:id="rId3"/>
    <p:sldId id="260" r:id="rId4"/>
    <p:sldId id="261" r:id="rId5"/>
    <p:sldId id="262" r:id="rId6"/>
    <p:sldId id="258" r:id="rId7"/>
    <p:sldId id="263" r:id="rId8"/>
    <p:sldId id="264" r:id="rId9"/>
    <p:sldId id="265" r:id="rId10"/>
    <p:sldId id="266" r:id="rId11"/>
    <p:sldId id="268" r:id="rId12"/>
    <p:sldId id="267" r:id="rId13"/>
    <p:sldId id="269" r:id="rId14"/>
    <p:sldId id="270" r:id="rId15"/>
    <p:sldId id="271" r:id="rId16"/>
    <p:sldId id="274" r:id="rId17"/>
    <p:sldId id="275" r:id="rId18"/>
    <p:sldId id="276" r:id="rId19"/>
    <p:sldId id="284" r:id="rId20"/>
    <p:sldId id="277" r:id="rId21"/>
    <p:sldId id="278" r:id="rId22"/>
    <p:sldId id="280" r:id="rId23"/>
    <p:sldId id="285" r:id="rId24"/>
    <p:sldId id="279" r:id="rId25"/>
    <p:sldId id="283" r:id="rId26"/>
    <p:sldId id="282" r:id="rId27"/>
    <p:sldId id="286" r:id="rId28"/>
    <p:sldId id="287" r:id="rId29"/>
    <p:sldId id="288" r:id="rId30"/>
  </p:sldIdLst>
  <p:sldSz cx="9144000" cy="6858000" type="screen4x3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773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63A050A-58F5-4649-B387-9AE24ABBA6CD}" type="doc">
      <dgm:prSet loTypeId="urn:microsoft.com/office/officeart/2005/8/layout/default#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6751E6A-86D4-43C8-9559-6F227E1E89F5}">
      <dgm:prSet phldrT="[Text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en-US" sz="4800" b="1" smtClean="0">
              <a:solidFill>
                <a:srgbClr val="FF0000"/>
              </a:solidFill>
              <a:latin typeface="VNI-Times" pitchFamily="2" charset="0"/>
            </a:rPr>
            <a:t>ÑIEÄN TÖÛ </a:t>
          </a:r>
          <a:r>
            <a:rPr lang="en-US" sz="48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CÔNG SUẤT</a:t>
          </a:r>
          <a:endParaRPr lang="en-US" sz="4800" b="1" dirty="0">
            <a:solidFill>
              <a:srgbClr val="FF0000"/>
            </a:solidFill>
            <a:latin typeface="VNI-Times" pitchFamily="2" charset="0"/>
          </a:endParaRPr>
        </a:p>
      </dgm:t>
    </dgm:pt>
    <dgm:pt modelId="{EFA9B2D6-15A0-4216-B5B3-298850C73760}" type="parTrans" cxnId="{CEFEA8A7-2B5C-4CB8-9D2C-8E2A425065BD}">
      <dgm:prSet/>
      <dgm:spPr/>
      <dgm:t>
        <a:bodyPr/>
        <a:lstStyle/>
        <a:p>
          <a:endParaRPr lang="en-US"/>
        </a:p>
      </dgm:t>
    </dgm:pt>
    <dgm:pt modelId="{080B54CD-4D32-462C-A1AF-6FC6BAEE7379}" type="sibTrans" cxnId="{CEFEA8A7-2B5C-4CB8-9D2C-8E2A425065BD}">
      <dgm:prSet/>
      <dgm:spPr/>
      <dgm:t>
        <a:bodyPr/>
        <a:lstStyle/>
        <a:p>
          <a:endParaRPr lang="en-US"/>
        </a:p>
      </dgm:t>
    </dgm:pt>
    <dgm:pt modelId="{F9D33CB6-2574-40F1-8BC1-BEB3CD127F75}" type="pres">
      <dgm:prSet presAssocID="{263A050A-58F5-4649-B387-9AE24ABBA6C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5401ABF-56DF-4D55-A618-E87133E74D5A}" type="pres">
      <dgm:prSet presAssocID="{46751E6A-86D4-43C8-9559-6F227E1E89F5}" presName="node" presStyleLbl="node1" presStyleIdx="0" presStyleCnt="1" custScaleX="330323" custLinFactNeighborX="-3609" custLinFactNeighborY="-13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13668CF-508D-4507-BBEB-36BA0E918B8B}" type="presOf" srcId="{46751E6A-86D4-43C8-9559-6F227E1E89F5}" destId="{15401ABF-56DF-4D55-A618-E87133E74D5A}" srcOrd="0" destOrd="0" presId="urn:microsoft.com/office/officeart/2005/8/layout/default#1"/>
    <dgm:cxn modelId="{EF65C26F-29E1-4D25-AE3A-DC109CAB07A6}" type="presOf" srcId="{263A050A-58F5-4649-B387-9AE24ABBA6CD}" destId="{F9D33CB6-2574-40F1-8BC1-BEB3CD127F75}" srcOrd="0" destOrd="0" presId="urn:microsoft.com/office/officeart/2005/8/layout/default#1"/>
    <dgm:cxn modelId="{CEFEA8A7-2B5C-4CB8-9D2C-8E2A425065BD}" srcId="{263A050A-58F5-4649-B387-9AE24ABBA6CD}" destId="{46751E6A-86D4-43C8-9559-6F227E1E89F5}" srcOrd="0" destOrd="0" parTransId="{EFA9B2D6-15A0-4216-B5B3-298850C73760}" sibTransId="{080B54CD-4D32-462C-A1AF-6FC6BAEE7379}"/>
    <dgm:cxn modelId="{1C44B501-3BE9-49AB-8894-7E20247B5BB4}" type="presParOf" srcId="{F9D33CB6-2574-40F1-8BC1-BEB3CD127F75}" destId="{15401ABF-56DF-4D55-A618-E87133E74D5A}" srcOrd="0" destOrd="0" presId="urn:microsoft.com/office/officeart/2005/8/layout/default#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1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4.emf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emf"/><Relationship Id="rId1" Type="http://schemas.openxmlformats.org/officeDocument/2006/relationships/image" Target="../media/image17.emf"/><Relationship Id="rId5" Type="http://schemas.openxmlformats.org/officeDocument/2006/relationships/image" Target="../media/image21.wmf"/><Relationship Id="rId4" Type="http://schemas.openxmlformats.org/officeDocument/2006/relationships/image" Target="../media/image20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Relationship Id="rId4" Type="http://schemas.openxmlformats.org/officeDocument/2006/relationships/image" Target="../media/image27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image" Target="../media/image30.e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Relationship Id="rId4" Type="http://schemas.openxmlformats.org/officeDocument/2006/relationships/image" Target="../media/image27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11.wmf"/><Relationship Id="rId1" Type="http://schemas.openxmlformats.org/officeDocument/2006/relationships/image" Target="../media/image28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image" Target="../media/image33.e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Relationship Id="rId5" Type="http://schemas.openxmlformats.org/officeDocument/2006/relationships/image" Target="../media/image39.wmf"/><Relationship Id="rId4" Type="http://schemas.openxmlformats.org/officeDocument/2006/relationships/image" Target="../media/image38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image" Target="../media/image40.wmf"/><Relationship Id="rId1" Type="http://schemas.openxmlformats.org/officeDocument/2006/relationships/image" Target="../media/image33.emf"/><Relationship Id="rId4" Type="http://schemas.openxmlformats.org/officeDocument/2006/relationships/image" Target="../media/image42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image" Target="../media/image44.wmf"/><Relationship Id="rId1" Type="http://schemas.openxmlformats.org/officeDocument/2006/relationships/image" Target="../media/image43.w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image" Target="../media/image46.e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0.wmf"/><Relationship Id="rId7" Type="http://schemas.openxmlformats.org/officeDocument/2006/relationships/image" Target="../media/image54.wmf"/><Relationship Id="rId2" Type="http://schemas.openxmlformats.org/officeDocument/2006/relationships/image" Target="../media/image49.wmf"/><Relationship Id="rId1" Type="http://schemas.openxmlformats.org/officeDocument/2006/relationships/image" Target="../media/image48.wmf"/><Relationship Id="rId6" Type="http://schemas.openxmlformats.org/officeDocument/2006/relationships/image" Target="../media/image53.wmf"/><Relationship Id="rId5" Type="http://schemas.openxmlformats.org/officeDocument/2006/relationships/image" Target="../media/image52.wmf"/><Relationship Id="rId4" Type="http://schemas.openxmlformats.org/officeDocument/2006/relationships/image" Target="../media/image51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6.wmf"/><Relationship Id="rId2" Type="http://schemas.openxmlformats.org/officeDocument/2006/relationships/image" Target="../media/image55.wmf"/><Relationship Id="rId1" Type="http://schemas.openxmlformats.org/officeDocument/2006/relationships/image" Target="../media/image46.e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59.wmf"/><Relationship Id="rId2" Type="http://schemas.openxmlformats.org/officeDocument/2006/relationships/image" Target="../media/image58.wmf"/><Relationship Id="rId1" Type="http://schemas.openxmlformats.org/officeDocument/2006/relationships/image" Target="../media/image57.wmf"/><Relationship Id="rId6" Type="http://schemas.openxmlformats.org/officeDocument/2006/relationships/image" Target="../media/image62.wmf"/><Relationship Id="rId5" Type="http://schemas.openxmlformats.org/officeDocument/2006/relationships/image" Target="../media/image61.wmf"/><Relationship Id="rId4" Type="http://schemas.openxmlformats.org/officeDocument/2006/relationships/image" Target="../media/image60.w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4.emf"/><Relationship Id="rId1" Type="http://schemas.openxmlformats.org/officeDocument/2006/relationships/image" Target="../media/image63.e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1.wmf"/><Relationship Id="rId7" Type="http://schemas.openxmlformats.org/officeDocument/2006/relationships/image" Target="../media/image66.wmf"/><Relationship Id="rId2" Type="http://schemas.openxmlformats.org/officeDocument/2006/relationships/image" Target="../media/image50.wmf"/><Relationship Id="rId1" Type="http://schemas.openxmlformats.org/officeDocument/2006/relationships/image" Target="../media/image49.wmf"/><Relationship Id="rId6" Type="http://schemas.openxmlformats.org/officeDocument/2006/relationships/image" Target="../media/image65.wmf"/><Relationship Id="rId5" Type="http://schemas.openxmlformats.org/officeDocument/2006/relationships/image" Target="../media/image53.wmf"/><Relationship Id="rId4" Type="http://schemas.openxmlformats.org/officeDocument/2006/relationships/image" Target="../media/image52.w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67.wmf"/><Relationship Id="rId2" Type="http://schemas.openxmlformats.org/officeDocument/2006/relationships/image" Target="../media/image55.wmf"/><Relationship Id="rId1" Type="http://schemas.openxmlformats.org/officeDocument/2006/relationships/image" Target="../media/image63.e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70.wmf"/><Relationship Id="rId2" Type="http://schemas.openxmlformats.org/officeDocument/2006/relationships/image" Target="../media/image69.wmf"/><Relationship Id="rId1" Type="http://schemas.openxmlformats.org/officeDocument/2006/relationships/image" Target="../media/image68.wmf"/><Relationship Id="rId5" Type="http://schemas.openxmlformats.org/officeDocument/2006/relationships/image" Target="../media/image72.wmf"/><Relationship Id="rId4" Type="http://schemas.openxmlformats.org/officeDocument/2006/relationships/image" Target="../media/image71.w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e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734B92-325B-4A9C-89CA-38E329B7555F}" type="datetimeFigureOut">
              <a:rPr lang="vi-VN" smtClean="0"/>
              <a:pPr/>
              <a:t>21/05/2020</a:t>
            </a:fld>
            <a:endParaRPr lang="vi-V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vi-V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778028-6CC9-4537-B5FF-C388BBAE40B7}" type="slidenum">
              <a:rPr lang="vi-VN" smtClean="0"/>
              <a:pPr/>
              <a:t>‹#›</a:t>
            </a:fld>
            <a:endParaRPr lang="vi-V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21/05/2020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21/05/2020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21/05/2020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21/05/2020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21/05/2020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21/05/2020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21/05/2020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21/05/2020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21/05/2020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21/05/2020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21/05/2020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82CA05-7E60-4922-859C-2CBBA53F6186}" type="datetimeFigureOut">
              <a:rPr lang="vi-VN" smtClean="0"/>
              <a:pPr/>
              <a:t>21/05/2020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4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.bin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9.bin"/><Relationship Id="rId5" Type="http://schemas.openxmlformats.org/officeDocument/2006/relationships/oleObject" Target="../embeddings/oleObject8.bin"/><Relationship Id="rId4" Type="http://schemas.openxmlformats.org/officeDocument/2006/relationships/oleObject" Target="../embeddings/oleObject7.bin"/><Relationship Id="rId9" Type="http://schemas.openxmlformats.org/officeDocument/2006/relationships/oleObject" Target="../embeddings/oleObject12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.bin"/><Relationship Id="rId3" Type="http://schemas.openxmlformats.org/officeDocument/2006/relationships/oleObject" Target="../embeddings/oleObject13.bin"/><Relationship Id="rId7" Type="http://schemas.openxmlformats.org/officeDocument/2006/relationships/oleObject" Target="../embeddings/oleObject1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6.bin"/><Relationship Id="rId5" Type="http://schemas.openxmlformats.org/officeDocument/2006/relationships/oleObject" Target="../embeddings/oleObject15.bin"/><Relationship Id="rId4" Type="http://schemas.openxmlformats.org/officeDocument/2006/relationships/oleObject" Target="../embeddings/oleObject14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7" Type="http://schemas.openxmlformats.org/officeDocument/2006/relationships/oleObject" Target="../embeddings/oleObject2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22.bin"/><Relationship Id="rId5" Type="http://schemas.openxmlformats.org/officeDocument/2006/relationships/oleObject" Target="../embeddings/oleObject21.bin"/><Relationship Id="rId4" Type="http://schemas.openxmlformats.org/officeDocument/2006/relationships/oleObject" Target="../embeddings/oleObject20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oleObject" Target="../embeddings/oleObject24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28.bin"/><Relationship Id="rId5" Type="http://schemas.openxmlformats.org/officeDocument/2006/relationships/oleObject" Target="../embeddings/oleObject27.bin"/><Relationship Id="rId4" Type="http://schemas.openxmlformats.org/officeDocument/2006/relationships/oleObject" Target="../embeddings/oleObject26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4" Type="http://schemas.openxmlformats.org/officeDocument/2006/relationships/oleObject" Target="../embeddings/oleObject30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4" Type="http://schemas.openxmlformats.org/officeDocument/2006/relationships/oleObject" Target="../embeddings/oleObject32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36.bin"/><Relationship Id="rId5" Type="http://schemas.openxmlformats.org/officeDocument/2006/relationships/oleObject" Target="../embeddings/oleObject35.bin"/><Relationship Id="rId4" Type="http://schemas.openxmlformats.org/officeDocument/2006/relationships/oleObject" Target="../embeddings/oleObject34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5" Type="http://schemas.openxmlformats.org/officeDocument/2006/relationships/oleObject" Target="../embeddings/oleObject39.bin"/><Relationship Id="rId4" Type="http://schemas.openxmlformats.org/officeDocument/2006/relationships/oleObject" Target="../embeddings/oleObject38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4" Type="http://schemas.openxmlformats.org/officeDocument/2006/relationships/oleObject" Target="../embeddings/oleObject41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2.bin"/><Relationship Id="rId7" Type="http://schemas.openxmlformats.org/officeDocument/2006/relationships/oleObject" Target="../embeddings/oleObject4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45.bin"/><Relationship Id="rId5" Type="http://schemas.openxmlformats.org/officeDocument/2006/relationships/oleObject" Target="../embeddings/oleObject44.bin"/><Relationship Id="rId4" Type="http://schemas.openxmlformats.org/officeDocument/2006/relationships/oleObject" Target="../embeddings/oleObject43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50.bin"/><Relationship Id="rId5" Type="http://schemas.openxmlformats.org/officeDocument/2006/relationships/oleObject" Target="../embeddings/oleObject49.bin"/><Relationship Id="rId4" Type="http://schemas.openxmlformats.org/officeDocument/2006/relationships/oleObject" Target="../embeddings/oleObject48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5" Type="http://schemas.openxmlformats.org/officeDocument/2006/relationships/oleObject" Target="../embeddings/oleObject53.bin"/><Relationship Id="rId4" Type="http://schemas.openxmlformats.org/officeDocument/2006/relationships/oleObject" Target="../embeddings/oleObject52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4" Type="http://schemas.openxmlformats.org/officeDocument/2006/relationships/oleObject" Target="../embeddings/oleObject55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1.bin"/><Relationship Id="rId3" Type="http://schemas.openxmlformats.org/officeDocument/2006/relationships/oleObject" Target="../embeddings/oleObject56.bin"/><Relationship Id="rId7" Type="http://schemas.openxmlformats.org/officeDocument/2006/relationships/oleObject" Target="../embeddings/oleObject6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59.bin"/><Relationship Id="rId5" Type="http://schemas.openxmlformats.org/officeDocument/2006/relationships/oleObject" Target="../embeddings/oleObject58.bin"/><Relationship Id="rId4" Type="http://schemas.openxmlformats.org/officeDocument/2006/relationships/oleObject" Target="../embeddings/oleObject57.bin"/><Relationship Id="rId9" Type="http://schemas.openxmlformats.org/officeDocument/2006/relationships/oleObject" Target="../embeddings/oleObject62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5" Type="http://schemas.openxmlformats.org/officeDocument/2006/relationships/oleObject" Target="../embeddings/oleObject65.bin"/><Relationship Id="rId4" Type="http://schemas.openxmlformats.org/officeDocument/2006/relationships/oleObject" Target="../embeddings/oleObject64.bin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1.bin"/><Relationship Id="rId3" Type="http://schemas.openxmlformats.org/officeDocument/2006/relationships/oleObject" Target="../embeddings/oleObject66.bin"/><Relationship Id="rId7" Type="http://schemas.openxmlformats.org/officeDocument/2006/relationships/oleObject" Target="../embeddings/oleObject7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69.bin"/><Relationship Id="rId5" Type="http://schemas.openxmlformats.org/officeDocument/2006/relationships/oleObject" Target="../embeddings/oleObject68.bin"/><Relationship Id="rId4" Type="http://schemas.openxmlformats.org/officeDocument/2006/relationships/oleObject" Target="../embeddings/oleObject67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Relationship Id="rId4" Type="http://schemas.openxmlformats.org/officeDocument/2006/relationships/oleObject" Target="../embeddings/oleObject73.bin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9.bin"/><Relationship Id="rId3" Type="http://schemas.openxmlformats.org/officeDocument/2006/relationships/oleObject" Target="../embeddings/oleObject74.bin"/><Relationship Id="rId7" Type="http://schemas.openxmlformats.org/officeDocument/2006/relationships/oleObject" Target="../embeddings/oleObject7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2.vml"/><Relationship Id="rId6" Type="http://schemas.openxmlformats.org/officeDocument/2006/relationships/oleObject" Target="../embeddings/oleObject77.bin"/><Relationship Id="rId5" Type="http://schemas.openxmlformats.org/officeDocument/2006/relationships/oleObject" Target="../embeddings/oleObject76.bin"/><Relationship Id="rId4" Type="http://schemas.openxmlformats.org/officeDocument/2006/relationships/oleObject" Target="../embeddings/oleObject75.bin"/><Relationship Id="rId9" Type="http://schemas.openxmlformats.org/officeDocument/2006/relationships/oleObject" Target="../embeddings/oleObject80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3.vml"/><Relationship Id="rId5" Type="http://schemas.openxmlformats.org/officeDocument/2006/relationships/oleObject" Target="../embeddings/oleObject83.bin"/><Relationship Id="rId4" Type="http://schemas.openxmlformats.org/officeDocument/2006/relationships/oleObject" Target="../embeddings/oleObject82.bin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4.bin"/><Relationship Id="rId7" Type="http://schemas.openxmlformats.org/officeDocument/2006/relationships/oleObject" Target="../embeddings/oleObject8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4.vml"/><Relationship Id="rId6" Type="http://schemas.openxmlformats.org/officeDocument/2006/relationships/oleObject" Target="../embeddings/oleObject87.bin"/><Relationship Id="rId5" Type="http://schemas.openxmlformats.org/officeDocument/2006/relationships/oleObject" Target="../embeddings/oleObject86.bin"/><Relationship Id="rId4" Type="http://schemas.openxmlformats.org/officeDocument/2006/relationships/oleObject" Target="../embeddings/oleObject85.bin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5.v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6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914400" y="381000"/>
            <a:ext cx="7543800" cy="1752600"/>
          </a:xfrm>
        </p:spPr>
        <p:txBody>
          <a:bodyPr>
            <a:noAutofit/>
          </a:bodyPr>
          <a:lstStyle/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endParaRPr lang="en-US" b="1" dirty="0" smtClean="0">
              <a:solidFill>
                <a:srgbClr val="FFC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NI-Times" pitchFamily="2" charset="0"/>
            </a:endParaRPr>
          </a:p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US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</a:rPr>
              <a:t>TRÖÔØNG CAO ÑAÚNG LYÙ TÖÏ TROÏNG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US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</a:rPr>
              <a:t>KHOA  ÑIEÄN – ÑIEÄN TÖÛ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  <a:sym typeface="Symbol" pitchFamily="18" charset="2"/>
              </a:rPr>
              <a:t></a:t>
            </a: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  <a:sym typeface="Wingdings" pitchFamily="2" charset="2"/>
              </a:rPr>
              <a:t></a:t>
            </a: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  <a:sym typeface="Symbol" pitchFamily="18" charset="2"/>
              </a:rPr>
              <a:t></a:t>
            </a:r>
          </a:p>
        </p:txBody>
      </p:sp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762000" y="2873375"/>
            <a:ext cx="29718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500" i="1" u="sng">
                <a:solidFill>
                  <a:srgbClr val="00B050"/>
                </a:solidFill>
              </a:rPr>
              <a:t>HOÏC PHAÀN</a:t>
            </a:r>
            <a:r>
              <a:rPr lang="en-US" sz="2500" i="1">
                <a:solidFill>
                  <a:srgbClr val="00B050"/>
                </a:solidFill>
              </a:rPr>
              <a:t> :</a:t>
            </a:r>
          </a:p>
        </p:txBody>
      </p:sp>
      <p:graphicFrame>
        <p:nvGraphicFramePr>
          <p:cNvPr id="7" name="Diagram 6"/>
          <p:cNvGraphicFramePr/>
          <p:nvPr/>
        </p:nvGraphicFramePr>
        <p:xfrm>
          <a:off x="285720" y="3571876"/>
          <a:ext cx="8715436" cy="137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44" y="1142984"/>
            <a:ext cx="8286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Khái quát về chỉnh lưu</a:t>
            </a:r>
            <a:endParaRPr lang="vi-VN" sz="40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142844" y="2000240"/>
            <a:ext cx="90011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b="1" u="sng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Định nghĩa</a:t>
            </a:r>
            <a:r>
              <a:rPr lang="en-US" sz="3200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chỉnh lưu là thiết bị biến đổi dòng điện (điện áp) xoay chiều thành dòng điện một chiều</a:t>
            </a:r>
            <a:endParaRPr lang="vi-VN" sz="3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214282" y="3214686"/>
            <a:ext cx="69294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b="1" u="sng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Cấu trúc bộ chỉnh lưu</a:t>
            </a:r>
            <a:r>
              <a:rPr lang="en-US" sz="3200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 b="1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4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720" y="4214818"/>
            <a:ext cx="8468323" cy="2428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5" name="Rectangle 94"/>
          <p:cNvSpPr/>
          <p:nvPr/>
        </p:nvSpPr>
        <p:spPr>
          <a:xfrm>
            <a:off x="0" y="142852"/>
            <a:ext cx="9144000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3600" b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2</a:t>
            </a:r>
            <a:r>
              <a:rPr lang="en-US" sz="3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MẠCH CHỈNH LƯU</a:t>
            </a:r>
            <a:endParaRPr lang="vi-VN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1" grpId="0"/>
      <p:bldP spid="93" grpId="0"/>
      <p:bldP spid="9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142852"/>
            <a:ext cx="78581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loại</a:t>
            </a:r>
            <a:endParaRPr lang="vi-VN" sz="40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4282" y="1071547"/>
            <a:ext cx="850112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 Theo số pha: một pha, ba pha, sáu pha …..</a:t>
            </a:r>
          </a:p>
          <a:p>
            <a:pPr>
              <a:buFontTx/>
              <a:buChar char="-"/>
            </a:pPr>
            <a:r>
              <a:rPr lang="en-US" sz="32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Theo loại van:</a:t>
            </a:r>
          </a:p>
          <a:p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    + Mạch chỉnh lưu 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toàn diode 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là chỉnh lưu 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không điều khiển</a:t>
            </a:r>
          </a:p>
          <a:p>
            <a:r>
              <a:rPr lang="en-US" sz="32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   + Mạch chỉnh lưu 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toàn thyristor 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là chỉnh lưu 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có điều khiển</a:t>
            </a:r>
          </a:p>
          <a:p>
            <a:r>
              <a:rPr lang="en-US" sz="32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   + Mạch chỉnh lưu 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một nửa diode, một nửa thyristor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 là chỉnh lưu 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bán điều khiển 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(điều khiển không đối xứng).</a:t>
            </a:r>
          </a:p>
          <a:p>
            <a:pPr>
              <a:buFontTx/>
              <a:buChar char="-"/>
            </a:pP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 Phân loại theo sơ đồ mắc</a:t>
            </a:r>
          </a:p>
          <a:p>
            <a:pPr>
              <a:buFontTx/>
              <a:buChar char="-"/>
            </a:pPr>
            <a:r>
              <a:rPr lang="en-US" sz="32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Phân loại theo công suất</a:t>
            </a:r>
          </a:p>
          <a:p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vi-VN" sz="32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19"/>
          <p:cNvGrpSpPr>
            <a:grpSpLocks/>
          </p:cNvGrpSpPr>
          <p:nvPr/>
        </p:nvGrpSpPr>
        <p:grpSpPr bwMode="auto">
          <a:xfrm>
            <a:off x="5678488" y="641349"/>
            <a:ext cx="2940156" cy="2644775"/>
            <a:chOff x="3440" y="1306"/>
            <a:chExt cx="1552" cy="1364"/>
          </a:xfrm>
        </p:grpSpPr>
        <p:grpSp>
          <p:nvGrpSpPr>
            <p:cNvPr id="6" name="Group 120"/>
            <p:cNvGrpSpPr>
              <a:grpSpLocks/>
            </p:cNvGrpSpPr>
            <p:nvPr/>
          </p:nvGrpSpPr>
          <p:grpSpPr bwMode="auto">
            <a:xfrm>
              <a:off x="4180" y="1306"/>
              <a:ext cx="177" cy="1110"/>
              <a:chOff x="3357" y="1425"/>
              <a:chExt cx="177" cy="1110"/>
            </a:xfrm>
          </p:grpSpPr>
          <p:sp>
            <p:nvSpPr>
              <p:cNvPr id="30" name="Rectangle 121"/>
              <p:cNvSpPr>
                <a:spLocks noChangeArrowheads="1"/>
              </p:cNvSpPr>
              <p:nvPr/>
            </p:nvSpPr>
            <p:spPr bwMode="auto">
              <a:xfrm>
                <a:off x="3371" y="1851"/>
                <a:ext cx="141" cy="1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2000">
                    <a:solidFill>
                      <a:srgbClr val="000080"/>
                    </a:solidFill>
                    <a:latin typeface="Times New Roman" pitchFamily="18" charset="0"/>
                  </a:rPr>
                  <a:t>D</a:t>
                </a:r>
                <a:r>
                  <a:rPr lang="en-US" sz="2000" baseline="-25000">
                    <a:solidFill>
                      <a:srgbClr val="000080"/>
                    </a:solidFill>
                    <a:latin typeface="Times New Roman" pitchFamily="18" charset="0"/>
                  </a:rPr>
                  <a:t>2</a:t>
                </a:r>
                <a:endParaRPr lang="en-US" sz="2000">
                  <a:latin typeface="Times New Roman" pitchFamily="18" charset="0"/>
                </a:endParaRPr>
              </a:p>
            </p:txBody>
          </p:sp>
          <p:sp>
            <p:nvSpPr>
              <p:cNvPr id="31" name="Rectangle 122"/>
              <p:cNvSpPr>
                <a:spLocks noChangeArrowheads="1"/>
              </p:cNvSpPr>
              <p:nvPr/>
            </p:nvSpPr>
            <p:spPr bwMode="auto">
              <a:xfrm>
                <a:off x="3357" y="1425"/>
                <a:ext cx="141" cy="1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2000">
                    <a:solidFill>
                      <a:srgbClr val="000080"/>
                    </a:solidFill>
                    <a:latin typeface="Times New Roman" pitchFamily="18" charset="0"/>
                  </a:rPr>
                  <a:t>D</a:t>
                </a:r>
                <a:r>
                  <a:rPr lang="en-US" sz="2000" baseline="-25000">
                    <a:solidFill>
                      <a:srgbClr val="000080"/>
                    </a:solidFill>
                    <a:latin typeface="Times New Roman" pitchFamily="18" charset="0"/>
                  </a:rPr>
                  <a:t>1</a:t>
                </a:r>
                <a:endParaRPr lang="en-US" sz="2000">
                  <a:latin typeface="Times New Roman" pitchFamily="18" charset="0"/>
                </a:endParaRPr>
              </a:p>
            </p:txBody>
          </p:sp>
          <p:sp>
            <p:nvSpPr>
              <p:cNvPr id="32" name="Rectangle 123"/>
              <p:cNvSpPr>
                <a:spLocks noChangeArrowheads="1"/>
              </p:cNvSpPr>
              <p:nvPr/>
            </p:nvSpPr>
            <p:spPr bwMode="auto">
              <a:xfrm>
                <a:off x="3394" y="2378"/>
                <a:ext cx="140" cy="1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2000">
                    <a:solidFill>
                      <a:srgbClr val="000080"/>
                    </a:solidFill>
                    <a:latin typeface="Times New Roman" pitchFamily="18" charset="0"/>
                  </a:rPr>
                  <a:t>D</a:t>
                </a:r>
                <a:r>
                  <a:rPr lang="en-US" sz="2000" baseline="-25000">
                    <a:solidFill>
                      <a:srgbClr val="000080"/>
                    </a:solidFill>
                    <a:latin typeface="Times New Roman" pitchFamily="18" charset="0"/>
                  </a:rPr>
                  <a:t>n</a:t>
                </a:r>
                <a:endParaRPr lang="en-US" sz="2000">
                  <a:latin typeface="Times New Roman" pitchFamily="18" charset="0"/>
                </a:endParaRPr>
              </a:p>
            </p:txBody>
          </p:sp>
        </p:grpSp>
        <p:sp>
          <p:nvSpPr>
            <p:cNvPr id="7" name="Line 124"/>
            <p:cNvSpPr>
              <a:spLocks noChangeShapeType="1"/>
            </p:cNvSpPr>
            <p:nvPr/>
          </p:nvSpPr>
          <p:spPr bwMode="auto">
            <a:xfrm flipH="1">
              <a:off x="4486" y="1982"/>
              <a:ext cx="0" cy="578"/>
            </a:xfrm>
            <a:prstGeom prst="line">
              <a:avLst/>
            </a:prstGeom>
            <a:noFill/>
            <a:ln w="18415">
              <a:solidFill>
                <a:srgbClr val="00008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8" name="Line 125"/>
            <p:cNvSpPr>
              <a:spLocks noChangeShapeType="1"/>
            </p:cNvSpPr>
            <p:nvPr/>
          </p:nvSpPr>
          <p:spPr bwMode="auto">
            <a:xfrm flipH="1">
              <a:off x="3658" y="1616"/>
              <a:ext cx="165" cy="0"/>
            </a:xfrm>
            <a:prstGeom prst="line">
              <a:avLst/>
            </a:prstGeom>
            <a:noFill/>
            <a:ln w="1841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9" name="Line 126"/>
            <p:cNvSpPr>
              <a:spLocks noChangeShapeType="1"/>
            </p:cNvSpPr>
            <p:nvPr/>
          </p:nvSpPr>
          <p:spPr bwMode="auto">
            <a:xfrm>
              <a:off x="4320" y="1616"/>
              <a:ext cx="166" cy="0"/>
            </a:xfrm>
            <a:prstGeom prst="line">
              <a:avLst/>
            </a:prstGeom>
            <a:noFill/>
            <a:ln w="1841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0" name="Line 127"/>
            <p:cNvSpPr>
              <a:spLocks noChangeShapeType="1"/>
            </p:cNvSpPr>
            <p:nvPr/>
          </p:nvSpPr>
          <p:spPr bwMode="auto">
            <a:xfrm>
              <a:off x="3823" y="1616"/>
              <a:ext cx="497" cy="0"/>
            </a:xfrm>
            <a:prstGeom prst="line">
              <a:avLst/>
            </a:prstGeom>
            <a:noFill/>
            <a:ln w="18415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1" name="Rectangle 128"/>
            <p:cNvSpPr>
              <a:spLocks noChangeArrowheads="1"/>
            </p:cNvSpPr>
            <p:nvPr/>
          </p:nvSpPr>
          <p:spPr bwMode="auto">
            <a:xfrm>
              <a:off x="4138" y="1503"/>
              <a:ext cx="16" cy="227"/>
            </a:xfrm>
            <a:prstGeom prst="rect">
              <a:avLst/>
            </a:prstGeom>
            <a:solidFill>
              <a:srgbClr val="0000FF"/>
            </a:solidFill>
            <a:ln w="18415">
              <a:solidFill>
                <a:srgbClr val="0000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2" name="Freeform 129"/>
            <p:cNvSpPr>
              <a:spLocks/>
            </p:cNvSpPr>
            <p:nvPr/>
          </p:nvSpPr>
          <p:spPr bwMode="auto">
            <a:xfrm>
              <a:off x="3972" y="1503"/>
              <a:ext cx="149" cy="22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7" y="197"/>
                </a:cxn>
                <a:cxn ang="0">
                  <a:pos x="0" y="395"/>
                </a:cxn>
                <a:cxn ang="0">
                  <a:pos x="0" y="0"/>
                </a:cxn>
              </a:cxnLst>
              <a:rect l="0" t="0" r="r" b="b"/>
              <a:pathLst>
                <a:path w="257" h="395">
                  <a:moveTo>
                    <a:pt x="0" y="0"/>
                  </a:moveTo>
                  <a:lnTo>
                    <a:pt x="257" y="197"/>
                  </a:lnTo>
                  <a:lnTo>
                    <a:pt x="0" y="39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FF"/>
            </a:solidFill>
            <a:ln w="18415">
              <a:solidFill>
                <a:srgbClr val="0000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3" name="Line 130"/>
            <p:cNvSpPr>
              <a:spLocks noChangeShapeType="1"/>
            </p:cNvSpPr>
            <p:nvPr/>
          </p:nvSpPr>
          <p:spPr bwMode="auto">
            <a:xfrm flipH="1">
              <a:off x="3658" y="1995"/>
              <a:ext cx="165" cy="1"/>
            </a:xfrm>
            <a:prstGeom prst="line">
              <a:avLst/>
            </a:prstGeom>
            <a:noFill/>
            <a:ln w="1841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4" name="Line 131"/>
            <p:cNvSpPr>
              <a:spLocks noChangeShapeType="1"/>
            </p:cNvSpPr>
            <p:nvPr/>
          </p:nvSpPr>
          <p:spPr bwMode="auto">
            <a:xfrm>
              <a:off x="4320" y="1995"/>
              <a:ext cx="166" cy="1"/>
            </a:xfrm>
            <a:prstGeom prst="line">
              <a:avLst/>
            </a:prstGeom>
            <a:noFill/>
            <a:ln w="1841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5" name="Line 132"/>
            <p:cNvSpPr>
              <a:spLocks noChangeShapeType="1"/>
            </p:cNvSpPr>
            <p:nvPr/>
          </p:nvSpPr>
          <p:spPr bwMode="auto">
            <a:xfrm>
              <a:off x="3823" y="1995"/>
              <a:ext cx="497" cy="1"/>
            </a:xfrm>
            <a:prstGeom prst="line">
              <a:avLst/>
            </a:prstGeom>
            <a:noFill/>
            <a:ln w="18415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6" name="Rectangle 133"/>
            <p:cNvSpPr>
              <a:spLocks noChangeArrowheads="1"/>
            </p:cNvSpPr>
            <p:nvPr/>
          </p:nvSpPr>
          <p:spPr bwMode="auto">
            <a:xfrm>
              <a:off x="4138" y="1881"/>
              <a:ext cx="16" cy="227"/>
            </a:xfrm>
            <a:prstGeom prst="rect">
              <a:avLst/>
            </a:prstGeom>
            <a:solidFill>
              <a:srgbClr val="0000FF"/>
            </a:solidFill>
            <a:ln w="18415">
              <a:solidFill>
                <a:srgbClr val="0000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7" name="Freeform 134"/>
            <p:cNvSpPr>
              <a:spLocks/>
            </p:cNvSpPr>
            <p:nvPr/>
          </p:nvSpPr>
          <p:spPr bwMode="auto">
            <a:xfrm>
              <a:off x="3972" y="1881"/>
              <a:ext cx="149" cy="22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7" y="198"/>
                </a:cxn>
                <a:cxn ang="0">
                  <a:pos x="0" y="395"/>
                </a:cxn>
                <a:cxn ang="0">
                  <a:pos x="0" y="0"/>
                </a:cxn>
              </a:cxnLst>
              <a:rect l="0" t="0" r="r" b="b"/>
              <a:pathLst>
                <a:path w="257" h="395">
                  <a:moveTo>
                    <a:pt x="0" y="0"/>
                  </a:moveTo>
                  <a:lnTo>
                    <a:pt x="257" y="198"/>
                  </a:lnTo>
                  <a:lnTo>
                    <a:pt x="0" y="39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FF"/>
            </a:solidFill>
            <a:ln w="18415">
              <a:solidFill>
                <a:srgbClr val="0000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8" name="Oval 135"/>
            <p:cNvSpPr>
              <a:spLocks noChangeArrowheads="1"/>
            </p:cNvSpPr>
            <p:nvPr/>
          </p:nvSpPr>
          <p:spPr bwMode="auto">
            <a:xfrm>
              <a:off x="4453" y="1970"/>
              <a:ext cx="49" cy="38"/>
            </a:xfrm>
            <a:prstGeom prst="ellipse">
              <a:avLst/>
            </a:prstGeom>
            <a:solidFill>
              <a:srgbClr val="800000"/>
            </a:solidFill>
            <a:ln w="0">
              <a:solidFill>
                <a:srgbClr val="8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9" name="Line 136"/>
            <p:cNvSpPr>
              <a:spLocks noChangeShapeType="1"/>
            </p:cNvSpPr>
            <p:nvPr/>
          </p:nvSpPr>
          <p:spPr bwMode="auto">
            <a:xfrm flipH="1">
              <a:off x="3667" y="2557"/>
              <a:ext cx="165" cy="0"/>
            </a:xfrm>
            <a:prstGeom prst="line">
              <a:avLst/>
            </a:prstGeom>
            <a:noFill/>
            <a:ln w="1841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20" name="Line 137"/>
            <p:cNvSpPr>
              <a:spLocks noChangeShapeType="1"/>
            </p:cNvSpPr>
            <p:nvPr/>
          </p:nvSpPr>
          <p:spPr bwMode="auto">
            <a:xfrm>
              <a:off x="4329" y="2557"/>
              <a:ext cx="166" cy="0"/>
            </a:xfrm>
            <a:prstGeom prst="line">
              <a:avLst/>
            </a:prstGeom>
            <a:noFill/>
            <a:ln w="1841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21" name="Line 138"/>
            <p:cNvSpPr>
              <a:spLocks noChangeShapeType="1"/>
            </p:cNvSpPr>
            <p:nvPr/>
          </p:nvSpPr>
          <p:spPr bwMode="auto">
            <a:xfrm>
              <a:off x="3832" y="2557"/>
              <a:ext cx="497" cy="0"/>
            </a:xfrm>
            <a:prstGeom prst="line">
              <a:avLst/>
            </a:prstGeom>
            <a:noFill/>
            <a:ln w="18415">
              <a:solidFill>
                <a:srgbClr val="0000FF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22" name="Rectangle 139"/>
            <p:cNvSpPr>
              <a:spLocks noChangeArrowheads="1"/>
            </p:cNvSpPr>
            <p:nvPr/>
          </p:nvSpPr>
          <p:spPr bwMode="auto">
            <a:xfrm>
              <a:off x="4147" y="2443"/>
              <a:ext cx="16" cy="227"/>
            </a:xfrm>
            <a:prstGeom prst="rect">
              <a:avLst/>
            </a:prstGeom>
            <a:solidFill>
              <a:srgbClr val="0000FF"/>
            </a:solidFill>
            <a:ln w="18415">
              <a:solidFill>
                <a:srgbClr val="0000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23" name="Freeform 140"/>
            <p:cNvSpPr>
              <a:spLocks/>
            </p:cNvSpPr>
            <p:nvPr/>
          </p:nvSpPr>
          <p:spPr bwMode="auto">
            <a:xfrm>
              <a:off x="3981" y="2443"/>
              <a:ext cx="149" cy="22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7" y="198"/>
                </a:cxn>
                <a:cxn ang="0">
                  <a:pos x="0" y="396"/>
                </a:cxn>
                <a:cxn ang="0">
                  <a:pos x="0" y="0"/>
                </a:cxn>
              </a:cxnLst>
              <a:rect l="0" t="0" r="r" b="b"/>
              <a:pathLst>
                <a:path w="257" h="396">
                  <a:moveTo>
                    <a:pt x="0" y="0"/>
                  </a:moveTo>
                  <a:lnTo>
                    <a:pt x="257" y="198"/>
                  </a:lnTo>
                  <a:lnTo>
                    <a:pt x="0" y="3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FF"/>
            </a:solidFill>
            <a:ln w="18415">
              <a:solidFill>
                <a:srgbClr val="0000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24" name="Line 141"/>
            <p:cNvSpPr>
              <a:spLocks noChangeShapeType="1"/>
            </p:cNvSpPr>
            <p:nvPr/>
          </p:nvSpPr>
          <p:spPr bwMode="auto">
            <a:xfrm>
              <a:off x="4489" y="1609"/>
              <a:ext cx="0" cy="39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25" name="Line 142"/>
            <p:cNvSpPr>
              <a:spLocks noChangeShapeType="1"/>
            </p:cNvSpPr>
            <p:nvPr/>
          </p:nvSpPr>
          <p:spPr bwMode="auto">
            <a:xfrm>
              <a:off x="4352" y="2002"/>
              <a:ext cx="64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grpSp>
          <p:nvGrpSpPr>
            <p:cNvPr id="26" name="Group 143"/>
            <p:cNvGrpSpPr>
              <a:grpSpLocks/>
            </p:cNvGrpSpPr>
            <p:nvPr/>
          </p:nvGrpSpPr>
          <p:grpSpPr bwMode="auto">
            <a:xfrm>
              <a:off x="3440" y="1443"/>
              <a:ext cx="177" cy="1110"/>
              <a:chOff x="3357" y="1425"/>
              <a:chExt cx="177" cy="1110"/>
            </a:xfrm>
          </p:grpSpPr>
          <p:sp>
            <p:nvSpPr>
              <p:cNvPr id="27" name="Rectangle 144"/>
              <p:cNvSpPr>
                <a:spLocks noChangeArrowheads="1"/>
              </p:cNvSpPr>
              <p:nvPr/>
            </p:nvSpPr>
            <p:spPr bwMode="auto">
              <a:xfrm>
                <a:off x="3371" y="1851"/>
                <a:ext cx="141" cy="1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2000">
                    <a:solidFill>
                      <a:srgbClr val="000080"/>
                    </a:solidFill>
                    <a:latin typeface="Times New Roman" pitchFamily="18" charset="0"/>
                  </a:rPr>
                  <a:t>V</a:t>
                </a:r>
                <a:r>
                  <a:rPr lang="en-US" sz="2000" baseline="-25000">
                    <a:solidFill>
                      <a:srgbClr val="000080"/>
                    </a:solidFill>
                    <a:latin typeface="Times New Roman" pitchFamily="18" charset="0"/>
                  </a:rPr>
                  <a:t>2</a:t>
                </a:r>
                <a:endParaRPr lang="en-US" sz="2000">
                  <a:latin typeface="Times New Roman" pitchFamily="18" charset="0"/>
                </a:endParaRPr>
              </a:p>
            </p:txBody>
          </p:sp>
          <p:sp>
            <p:nvSpPr>
              <p:cNvPr id="28" name="Rectangle 145"/>
              <p:cNvSpPr>
                <a:spLocks noChangeArrowheads="1"/>
              </p:cNvSpPr>
              <p:nvPr/>
            </p:nvSpPr>
            <p:spPr bwMode="auto">
              <a:xfrm>
                <a:off x="3357" y="1425"/>
                <a:ext cx="141" cy="1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2000">
                    <a:solidFill>
                      <a:srgbClr val="000080"/>
                    </a:solidFill>
                    <a:latin typeface="Times New Roman" pitchFamily="18" charset="0"/>
                  </a:rPr>
                  <a:t>V</a:t>
                </a:r>
                <a:r>
                  <a:rPr lang="en-US" sz="2000" baseline="-25000">
                    <a:solidFill>
                      <a:srgbClr val="000080"/>
                    </a:solidFill>
                    <a:latin typeface="Times New Roman" pitchFamily="18" charset="0"/>
                  </a:rPr>
                  <a:t>1</a:t>
                </a:r>
                <a:endParaRPr lang="en-US" sz="2000">
                  <a:latin typeface="Times New Roman" pitchFamily="18" charset="0"/>
                </a:endParaRPr>
              </a:p>
            </p:txBody>
          </p:sp>
          <p:sp>
            <p:nvSpPr>
              <p:cNvPr id="29" name="Rectangle 146"/>
              <p:cNvSpPr>
                <a:spLocks noChangeArrowheads="1"/>
              </p:cNvSpPr>
              <p:nvPr/>
            </p:nvSpPr>
            <p:spPr bwMode="auto">
              <a:xfrm>
                <a:off x="3394" y="2378"/>
                <a:ext cx="140" cy="1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2000">
                    <a:solidFill>
                      <a:srgbClr val="000080"/>
                    </a:solidFill>
                    <a:latin typeface="Times New Roman" pitchFamily="18" charset="0"/>
                  </a:rPr>
                  <a:t>V</a:t>
                </a:r>
                <a:r>
                  <a:rPr lang="en-US" sz="2000" baseline="-25000">
                    <a:solidFill>
                      <a:srgbClr val="000080"/>
                    </a:solidFill>
                    <a:latin typeface="Times New Roman" pitchFamily="18" charset="0"/>
                  </a:rPr>
                  <a:t>n</a:t>
                </a:r>
                <a:endParaRPr lang="en-US" sz="2000">
                  <a:latin typeface="Times New Roman" pitchFamily="18" charset="0"/>
                </a:endParaRPr>
              </a:p>
            </p:txBody>
          </p:sp>
        </p:grpSp>
      </p:grpSp>
      <p:grpSp>
        <p:nvGrpSpPr>
          <p:cNvPr id="33" name="Group 159"/>
          <p:cNvGrpSpPr>
            <a:grpSpLocks/>
          </p:cNvGrpSpPr>
          <p:nvPr/>
        </p:nvGrpSpPr>
        <p:grpSpPr bwMode="auto">
          <a:xfrm>
            <a:off x="8407400" y="2000240"/>
            <a:ext cx="342900" cy="1320800"/>
            <a:chOff x="5296" y="1512"/>
            <a:chExt cx="216" cy="832"/>
          </a:xfrm>
        </p:grpSpPr>
        <p:sp>
          <p:nvSpPr>
            <p:cNvPr id="34" name="Rectangle 155"/>
            <p:cNvSpPr>
              <a:spLocks noChangeArrowheads="1"/>
            </p:cNvSpPr>
            <p:nvPr/>
          </p:nvSpPr>
          <p:spPr bwMode="auto">
            <a:xfrm>
              <a:off x="5352" y="1680"/>
              <a:ext cx="120" cy="42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5" name="Line 156"/>
            <p:cNvSpPr>
              <a:spLocks noChangeShapeType="1"/>
            </p:cNvSpPr>
            <p:nvPr/>
          </p:nvSpPr>
          <p:spPr bwMode="auto">
            <a:xfrm>
              <a:off x="5408" y="1512"/>
              <a:ext cx="0" cy="16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36" name="Line 157"/>
            <p:cNvSpPr>
              <a:spLocks noChangeShapeType="1"/>
            </p:cNvSpPr>
            <p:nvPr/>
          </p:nvSpPr>
          <p:spPr bwMode="auto">
            <a:xfrm>
              <a:off x="5408" y="2104"/>
              <a:ext cx="0" cy="1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37" name="AutoShape 158"/>
            <p:cNvSpPr>
              <a:spLocks noChangeArrowheads="1"/>
            </p:cNvSpPr>
            <p:nvPr/>
          </p:nvSpPr>
          <p:spPr bwMode="auto">
            <a:xfrm flipV="1">
              <a:off x="5296" y="2288"/>
              <a:ext cx="216" cy="56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38" name="Group 152"/>
          <p:cNvGrpSpPr>
            <a:grpSpLocks/>
          </p:cNvGrpSpPr>
          <p:nvPr/>
        </p:nvGrpSpPr>
        <p:grpSpPr bwMode="auto">
          <a:xfrm>
            <a:off x="5778500" y="3744913"/>
            <a:ext cx="2940050" cy="2755900"/>
            <a:chOff x="3640" y="2359"/>
            <a:chExt cx="1852" cy="1736"/>
          </a:xfrm>
        </p:grpSpPr>
        <p:grpSp>
          <p:nvGrpSpPr>
            <p:cNvPr id="43" name="Group 110"/>
            <p:cNvGrpSpPr>
              <a:grpSpLocks/>
            </p:cNvGrpSpPr>
            <p:nvPr/>
          </p:nvGrpSpPr>
          <p:grpSpPr bwMode="auto">
            <a:xfrm>
              <a:off x="3640" y="2359"/>
              <a:ext cx="1852" cy="1666"/>
              <a:chOff x="3440" y="1306"/>
              <a:chExt cx="1552" cy="1364"/>
            </a:xfrm>
          </p:grpSpPr>
          <p:grpSp>
            <p:nvGrpSpPr>
              <p:cNvPr id="46" name="Group 91"/>
              <p:cNvGrpSpPr>
                <a:grpSpLocks/>
              </p:cNvGrpSpPr>
              <p:nvPr/>
            </p:nvGrpSpPr>
            <p:grpSpPr bwMode="auto">
              <a:xfrm>
                <a:off x="4180" y="1306"/>
                <a:ext cx="163" cy="1110"/>
                <a:chOff x="3357" y="1425"/>
                <a:chExt cx="163" cy="1110"/>
              </a:xfrm>
            </p:grpSpPr>
            <p:sp>
              <p:nvSpPr>
                <p:cNvPr id="70" name="Rectangle 5"/>
                <p:cNvSpPr>
                  <a:spLocks noChangeArrowheads="1"/>
                </p:cNvSpPr>
                <p:nvPr/>
              </p:nvSpPr>
              <p:spPr bwMode="auto">
                <a:xfrm>
                  <a:off x="3371" y="1851"/>
                  <a:ext cx="126" cy="15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2000">
                      <a:solidFill>
                        <a:srgbClr val="000080"/>
                      </a:solidFill>
                      <a:latin typeface="Times New Roman" pitchFamily="18" charset="0"/>
                    </a:rPr>
                    <a:t>T</a:t>
                  </a:r>
                  <a:r>
                    <a:rPr lang="en-US" sz="2000" baseline="-25000">
                      <a:solidFill>
                        <a:srgbClr val="000080"/>
                      </a:solidFill>
                      <a:latin typeface="Times New Roman" pitchFamily="18" charset="0"/>
                    </a:rPr>
                    <a:t>2</a:t>
                  </a:r>
                  <a:endParaRPr lang="en-US" sz="2000">
                    <a:latin typeface="Times New Roman" pitchFamily="18" charset="0"/>
                  </a:endParaRPr>
                </a:p>
              </p:txBody>
            </p:sp>
            <p:sp>
              <p:nvSpPr>
                <p:cNvPr id="71" name="Rectangle 70"/>
                <p:cNvSpPr>
                  <a:spLocks noChangeArrowheads="1"/>
                </p:cNvSpPr>
                <p:nvPr/>
              </p:nvSpPr>
              <p:spPr bwMode="auto">
                <a:xfrm>
                  <a:off x="3357" y="1425"/>
                  <a:ext cx="126" cy="15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2000">
                      <a:solidFill>
                        <a:srgbClr val="000080"/>
                      </a:solidFill>
                      <a:latin typeface="Times New Roman" pitchFamily="18" charset="0"/>
                    </a:rPr>
                    <a:t>T</a:t>
                  </a:r>
                  <a:r>
                    <a:rPr lang="en-US" sz="2000" baseline="-25000">
                      <a:solidFill>
                        <a:srgbClr val="000080"/>
                      </a:solidFill>
                      <a:latin typeface="Times New Roman" pitchFamily="18" charset="0"/>
                    </a:rPr>
                    <a:t>1</a:t>
                  </a:r>
                  <a:endParaRPr lang="en-US" sz="2000">
                    <a:latin typeface="Times New Roman" pitchFamily="18" charset="0"/>
                  </a:endParaRPr>
                </a:p>
              </p:txBody>
            </p:sp>
            <p:sp>
              <p:nvSpPr>
                <p:cNvPr id="72" name="Rectangle 71"/>
                <p:cNvSpPr>
                  <a:spLocks noChangeArrowheads="1"/>
                </p:cNvSpPr>
                <p:nvPr/>
              </p:nvSpPr>
              <p:spPr bwMode="auto">
                <a:xfrm>
                  <a:off x="3394" y="2378"/>
                  <a:ext cx="126" cy="15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2000">
                      <a:solidFill>
                        <a:srgbClr val="000080"/>
                      </a:solidFill>
                      <a:latin typeface="Times New Roman" pitchFamily="18" charset="0"/>
                    </a:rPr>
                    <a:t>T</a:t>
                  </a:r>
                  <a:r>
                    <a:rPr lang="en-US" sz="2000" baseline="-25000">
                      <a:solidFill>
                        <a:srgbClr val="000080"/>
                      </a:solidFill>
                      <a:latin typeface="Times New Roman" pitchFamily="18" charset="0"/>
                    </a:rPr>
                    <a:t>n</a:t>
                  </a:r>
                  <a:endParaRPr lang="en-US" sz="2000">
                    <a:latin typeface="Times New Roman" pitchFamily="18" charset="0"/>
                  </a:endParaRPr>
                </a:p>
              </p:txBody>
            </p:sp>
          </p:grpSp>
          <p:sp>
            <p:nvSpPr>
              <p:cNvPr id="47" name="Line 54"/>
              <p:cNvSpPr>
                <a:spLocks noChangeShapeType="1"/>
              </p:cNvSpPr>
              <p:nvPr/>
            </p:nvSpPr>
            <p:spPr bwMode="auto">
              <a:xfrm flipH="1">
                <a:off x="4486" y="1982"/>
                <a:ext cx="0" cy="578"/>
              </a:xfrm>
              <a:prstGeom prst="line">
                <a:avLst/>
              </a:prstGeom>
              <a:noFill/>
              <a:ln w="18415">
                <a:solidFill>
                  <a:srgbClr val="00008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48" name="Line 21"/>
              <p:cNvSpPr>
                <a:spLocks noChangeShapeType="1"/>
              </p:cNvSpPr>
              <p:nvPr/>
            </p:nvSpPr>
            <p:spPr bwMode="auto">
              <a:xfrm flipH="1">
                <a:off x="3658" y="1616"/>
                <a:ext cx="165" cy="0"/>
              </a:xfrm>
              <a:prstGeom prst="line">
                <a:avLst/>
              </a:prstGeom>
              <a:noFill/>
              <a:ln w="1841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49" name="Line 22"/>
              <p:cNvSpPr>
                <a:spLocks noChangeShapeType="1"/>
              </p:cNvSpPr>
              <p:nvPr/>
            </p:nvSpPr>
            <p:spPr bwMode="auto">
              <a:xfrm>
                <a:off x="4320" y="1616"/>
                <a:ext cx="166" cy="0"/>
              </a:xfrm>
              <a:prstGeom prst="line">
                <a:avLst/>
              </a:prstGeom>
              <a:noFill/>
              <a:ln w="1841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0" name="Line 23"/>
              <p:cNvSpPr>
                <a:spLocks noChangeShapeType="1"/>
              </p:cNvSpPr>
              <p:nvPr/>
            </p:nvSpPr>
            <p:spPr bwMode="auto">
              <a:xfrm>
                <a:off x="3823" y="1616"/>
                <a:ext cx="497" cy="0"/>
              </a:xfrm>
              <a:prstGeom prst="line">
                <a:avLst/>
              </a:prstGeom>
              <a:noFill/>
              <a:ln w="18415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1" name="Rectangle 24"/>
              <p:cNvSpPr>
                <a:spLocks noChangeArrowheads="1"/>
              </p:cNvSpPr>
              <p:nvPr/>
            </p:nvSpPr>
            <p:spPr bwMode="auto">
              <a:xfrm>
                <a:off x="4138" y="1503"/>
                <a:ext cx="16" cy="227"/>
              </a:xfrm>
              <a:prstGeom prst="rect">
                <a:avLst/>
              </a:prstGeom>
              <a:solidFill>
                <a:srgbClr val="0000FF"/>
              </a:solidFill>
              <a:ln w="18415">
                <a:solidFill>
                  <a:srgbClr val="0000FF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2" name="Freeform 25"/>
              <p:cNvSpPr>
                <a:spLocks/>
              </p:cNvSpPr>
              <p:nvPr/>
            </p:nvSpPr>
            <p:spPr bwMode="auto">
              <a:xfrm>
                <a:off x="3972" y="1503"/>
                <a:ext cx="149" cy="22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57" y="197"/>
                  </a:cxn>
                  <a:cxn ang="0">
                    <a:pos x="0" y="395"/>
                  </a:cxn>
                  <a:cxn ang="0">
                    <a:pos x="0" y="0"/>
                  </a:cxn>
                </a:cxnLst>
                <a:rect l="0" t="0" r="r" b="b"/>
                <a:pathLst>
                  <a:path w="257" h="395">
                    <a:moveTo>
                      <a:pt x="0" y="0"/>
                    </a:moveTo>
                    <a:lnTo>
                      <a:pt x="257" y="197"/>
                    </a:lnTo>
                    <a:lnTo>
                      <a:pt x="0" y="3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FF"/>
              </a:solidFill>
              <a:ln w="18415">
                <a:solidFill>
                  <a:srgbClr val="0000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3" name="Line 26"/>
              <p:cNvSpPr>
                <a:spLocks noChangeShapeType="1"/>
              </p:cNvSpPr>
              <p:nvPr/>
            </p:nvSpPr>
            <p:spPr bwMode="auto">
              <a:xfrm flipH="1">
                <a:off x="3658" y="1995"/>
                <a:ext cx="165" cy="1"/>
              </a:xfrm>
              <a:prstGeom prst="line">
                <a:avLst/>
              </a:prstGeom>
              <a:noFill/>
              <a:ln w="1841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4" name="Line 27"/>
              <p:cNvSpPr>
                <a:spLocks noChangeShapeType="1"/>
              </p:cNvSpPr>
              <p:nvPr/>
            </p:nvSpPr>
            <p:spPr bwMode="auto">
              <a:xfrm>
                <a:off x="4320" y="1995"/>
                <a:ext cx="166" cy="1"/>
              </a:xfrm>
              <a:prstGeom prst="line">
                <a:avLst/>
              </a:prstGeom>
              <a:noFill/>
              <a:ln w="1841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5" name="Line 28"/>
              <p:cNvSpPr>
                <a:spLocks noChangeShapeType="1"/>
              </p:cNvSpPr>
              <p:nvPr/>
            </p:nvSpPr>
            <p:spPr bwMode="auto">
              <a:xfrm>
                <a:off x="3823" y="1995"/>
                <a:ext cx="497" cy="1"/>
              </a:xfrm>
              <a:prstGeom prst="line">
                <a:avLst/>
              </a:prstGeom>
              <a:noFill/>
              <a:ln w="18415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6" name="Rectangle 29"/>
              <p:cNvSpPr>
                <a:spLocks noChangeArrowheads="1"/>
              </p:cNvSpPr>
              <p:nvPr/>
            </p:nvSpPr>
            <p:spPr bwMode="auto">
              <a:xfrm>
                <a:off x="4138" y="1881"/>
                <a:ext cx="16" cy="227"/>
              </a:xfrm>
              <a:prstGeom prst="rect">
                <a:avLst/>
              </a:prstGeom>
              <a:solidFill>
                <a:srgbClr val="0000FF"/>
              </a:solidFill>
              <a:ln w="18415">
                <a:solidFill>
                  <a:srgbClr val="0000FF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7" name="Freeform 30"/>
              <p:cNvSpPr>
                <a:spLocks/>
              </p:cNvSpPr>
              <p:nvPr/>
            </p:nvSpPr>
            <p:spPr bwMode="auto">
              <a:xfrm>
                <a:off x="3972" y="1881"/>
                <a:ext cx="149" cy="22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57" y="198"/>
                  </a:cxn>
                  <a:cxn ang="0">
                    <a:pos x="0" y="395"/>
                  </a:cxn>
                  <a:cxn ang="0">
                    <a:pos x="0" y="0"/>
                  </a:cxn>
                </a:cxnLst>
                <a:rect l="0" t="0" r="r" b="b"/>
                <a:pathLst>
                  <a:path w="257" h="395">
                    <a:moveTo>
                      <a:pt x="0" y="0"/>
                    </a:moveTo>
                    <a:lnTo>
                      <a:pt x="257" y="198"/>
                    </a:lnTo>
                    <a:lnTo>
                      <a:pt x="0" y="3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FF"/>
              </a:solidFill>
              <a:ln w="18415">
                <a:solidFill>
                  <a:srgbClr val="0000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8" name="Oval 60"/>
              <p:cNvSpPr>
                <a:spLocks noChangeArrowheads="1"/>
              </p:cNvSpPr>
              <p:nvPr/>
            </p:nvSpPr>
            <p:spPr bwMode="auto">
              <a:xfrm>
                <a:off x="4453" y="1970"/>
                <a:ext cx="49" cy="38"/>
              </a:xfrm>
              <a:prstGeom prst="ellipse">
                <a:avLst/>
              </a:prstGeom>
              <a:solidFill>
                <a:srgbClr val="800000"/>
              </a:solidFill>
              <a:ln w="0">
                <a:solidFill>
                  <a:srgbClr val="8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9" name="Line 80"/>
              <p:cNvSpPr>
                <a:spLocks noChangeShapeType="1"/>
              </p:cNvSpPr>
              <p:nvPr/>
            </p:nvSpPr>
            <p:spPr bwMode="auto">
              <a:xfrm flipH="1">
                <a:off x="3667" y="2557"/>
                <a:ext cx="165" cy="0"/>
              </a:xfrm>
              <a:prstGeom prst="line">
                <a:avLst/>
              </a:prstGeom>
              <a:noFill/>
              <a:ln w="18415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60" name="Line 81"/>
              <p:cNvSpPr>
                <a:spLocks noChangeShapeType="1"/>
              </p:cNvSpPr>
              <p:nvPr/>
            </p:nvSpPr>
            <p:spPr bwMode="auto">
              <a:xfrm>
                <a:off x="4329" y="2557"/>
                <a:ext cx="166" cy="0"/>
              </a:xfrm>
              <a:prstGeom prst="line">
                <a:avLst/>
              </a:prstGeom>
              <a:noFill/>
              <a:ln w="18415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61" name="Line 82"/>
              <p:cNvSpPr>
                <a:spLocks noChangeShapeType="1"/>
              </p:cNvSpPr>
              <p:nvPr/>
            </p:nvSpPr>
            <p:spPr bwMode="auto">
              <a:xfrm>
                <a:off x="3832" y="2557"/>
                <a:ext cx="497" cy="0"/>
              </a:xfrm>
              <a:prstGeom prst="line">
                <a:avLst/>
              </a:prstGeom>
              <a:noFill/>
              <a:ln w="18415">
                <a:solidFill>
                  <a:srgbClr val="0000FF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62" name="Rectangle 83"/>
              <p:cNvSpPr>
                <a:spLocks noChangeArrowheads="1"/>
              </p:cNvSpPr>
              <p:nvPr/>
            </p:nvSpPr>
            <p:spPr bwMode="auto">
              <a:xfrm>
                <a:off x="4147" y="2443"/>
                <a:ext cx="16" cy="227"/>
              </a:xfrm>
              <a:prstGeom prst="rect">
                <a:avLst/>
              </a:prstGeom>
              <a:solidFill>
                <a:srgbClr val="0000FF"/>
              </a:solidFill>
              <a:ln w="18415">
                <a:solidFill>
                  <a:srgbClr val="0000FF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63" name="Freeform 84"/>
              <p:cNvSpPr>
                <a:spLocks/>
              </p:cNvSpPr>
              <p:nvPr/>
            </p:nvSpPr>
            <p:spPr bwMode="auto">
              <a:xfrm>
                <a:off x="3981" y="2443"/>
                <a:ext cx="149" cy="22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57" y="198"/>
                  </a:cxn>
                  <a:cxn ang="0">
                    <a:pos x="0" y="396"/>
                  </a:cxn>
                  <a:cxn ang="0">
                    <a:pos x="0" y="0"/>
                  </a:cxn>
                </a:cxnLst>
                <a:rect l="0" t="0" r="r" b="b"/>
                <a:pathLst>
                  <a:path w="257" h="396">
                    <a:moveTo>
                      <a:pt x="0" y="0"/>
                    </a:moveTo>
                    <a:lnTo>
                      <a:pt x="257" y="198"/>
                    </a:lnTo>
                    <a:lnTo>
                      <a:pt x="0" y="39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FF"/>
              </a:solidFill>
              <a:ln w="18415">
                <a:solidFill>
                  <a:srgbClr val="0000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64" name="Line 86"/>
              <p:cNvSpPr>
                <a:spLocks noChangeShapeType="1"/>
              </p:cNvSpPr>
              <p:nvPr/>
            </p:nvSpPr>
            <p:spPr bwMode="auto">
              <a:xfrm>
                <a:off x="4489" y="1609"/>
                <a:ext cx="0" cy="393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65" name="Line 98"/>
              <p:cNvSpPr>
                <a:spLocks noChangeShapeType="1"/>
              </p:cNvSpPr>
              <p:nvPr/>
            </p:nvSpPr>
            <p:spPr bwMode="auto">
              <a:xfrm>
                <a:off x="4352" y="2002"/>
                <a:ext cx="640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vi-VN"/>
              </a:p>
            </p:txBody>
          </p:sp>
          <p:grpSp>
            <p:nvGrpSpPr>
              <p:cNvPr id="66" name="Group 102"/>
              <p:cNvGrpSpPr>
                <a:grpSpLocks/>
              </p:cNvGrpSpPr>
              <p:nvPr/>
            </p:nvGrpSpPr>
            <p:grpSpPr bwMode="auto">
              <a:xfrm>
                <a:off x="3440" y="1443"/>
                <a:ext cx="177" cy="1110"/>
                <a:chOff x="3357" y="1425"/>
                <a:chExt cx="177" cy="1110"/>
              </a:xfrm>
            </p:grpSpPr>
            <p:sp>
              <p:nvSpPr>
                <p:cNvPr id="67" name="Rectangle 103"/>
                <p:cNvSpPr>
                  <a:spLocks noChangeArrowheads="1"/>
                </p:cNvSpPr>
                <p:nvPr/>
              </p:nvSpPr>
              <p:spPr bwMode="auto">
                <a:xfrm>
                  <a:off x="3371" y="1851"/>
                  <a:ext cx="141" cy="15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2000">
                      <a:solidFill>
                        <a:srgbClr val="000080"/>
                      </a:solidFill>
                      <a:latin typeface="Times New Roman" pitchFamily="18" charset="0"/>
                    </a:rPr>
                    <a:t>V</a:t>
                  </a:r>
                  <a:r>
                    <a:rPr lang="en-US" sz="2000" baseline="-25000">
                      <a:solidFill>
                        <a:srgbClr val="000080"/>
                      </a:solidFill>
                      <a:latin typeface="Times New Roman" pitchFamily="18" charset="0"/>
                    </a:rPr>
                    <a:t>2</a:t>
                  </a:r>
                  <a:endParaRPr lang="en-US" sz="2000">
                    <a:latin typeface="Times New Roman" pitchFamily="18" charset="0"/>
                  </a:endParaRPr>
                </a:p>
              </p:txBody>
            </p:sp>
            <p:sp>
              <p:nvSpPr>
                <p:cNvPr id="68" name="Rectangle 104"/>
                <p:cNvSpPr>
                  <a:spLocks noChangeArrowheads="1"/>
                </p:cNvSpPr>
                <p:nvPr/>
              </p:nvSpPr>
              <p:spPr bwMode="auto">
                <a:xfrm>
                  <a:off x="3357" y="1425"/>
                  <a:ext cx="141" cy="15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2000">
                      <a:solidFill>
                        <a:srgbClr val="000080"/>
                      </a:solidFill>
                      <a:latin typeface="Times New Roman" pitchFamily="18" charset="0"/>
                    </a:rPr>
                    <a:t>V</a:t>
                  </a:r>
                  <a:r>
                    <a:rPr lang="en-US" sz="2000" baseline="-25000">
                      <a:solidFill>
                        <a:srgbClr val="000080"/>
                      </a:solidFill>
                      <a:latin typeface="Times New Roman" pitchFamily="18" charset="0"/>
                    </a:rPr>
                    <a:t>1</a:t>
                  </a:r>
                  <a:endParaRPr lang="en-US" sz="2000">
                    <a:latin typeface="Times New Roman" pitchFamily="18" charset="0"/>
                  </a:endParaRPr>
                </a:p>
              </p:txBody>
            </p:sp>
            <p:sp>
              <p:nvSpPr>
                <p:cNvPr id="69" name="Rectangle 105"/>
                <p:cNvSpPr>
                  <a:spLocks noChangeArrowheads="1"/>
                </p:cNvSpPr>
                <p:nvPr/>
              </p:nvSpPr>
              <p:spPr bwMode="auto">
                <a:xfrm>
                  <a:off x="3394" y="2378"/>
                  <a:ext cx="140" cy="15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2000">
                      <a:solidFill>
                        <a:srgbClr val="000080"/>
                      </a:solidFill>
                      <a:latin typeface="Times New Roman" pitchFamily="18" charset="0"/>
                    </a:rPr>
                    <a:t>V</a:t>
                  </a:r>
                  <a:r>
                    <a:rPr lang="en-US" sz="2000" baseline="-25000">
                      <a:solidFill>
                        <a:srgbClr val="000080"/>
                      </a:solidFill>
                      <a:latin typeface="Times New Roman" pitchFamily="18" charset="0"/>
                    </a:rPr>
                    <a:t>n</a:t>
                  </a:r>
                  <a:endParaRPr lang="en-US" sz="2000">
                    <a:latin typeface="Times New Roman" pitchFamily="18" charset="0"/>
                  </a:endParaRPr>
                </a:p>
              </p:txBody>
            </p:sp>
          </p:grpSp>
        </p:grpSp>
        <p:sp>
          <p:nvSpPr>
            <p:cNvPr id="40" name="Line 149"/>
            <p:cNvSpPr>
              <a:spLocks noChangeShapeType="1"/>
            </p:cNvSpPr>
            <p:nvPr/>
          </p:nvSpPr>
          <p:spPr bwMode="auto">
            <a:xfrm>
              <a:off x="4480" y="2789"/>
              <a:ext cx="174" cy="109"/>
            </a:xfrm>
            <a:prstGeom prst="line">
              <a:avLst/>
            </a:prstGeom>
            <a:noFill/>
            <a:ln w="28575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41" name="Line 150"/>
            <p:cNvSpPr>
              <a:spLocks noChangeShapeType="1"/>
            </p:cNvSpPr>
            <p:nvPr/>
          </p:nvSpPr>
          <p:spPr bwMode="auto">
            <a:xfrm>
              <a:off x="4498" y="3282"/>
              <a:ext cx="174" cy="109"/>
            </a:xfrm>
            <a:prstGeom prst="line">
              <a:avLst/>
            </a:prstGeom>
            <a:noFill/>
            <a:ln w="28575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42" name="Line 151"/>
            <p:cNvSpPr>
              <a:spLocks noChangeShapeType="1"/>
            </p:cNvSpPr>
            <p:nvPr/>
          </p:nvSpPr>
          <p:spPr bwMode="auto">
            <a:xfrm>
              <a:off x="4507" y="3986"/>
              <a:ext cx="174" cy="109"/>
            </a:xfrm>
            <a:prstGeom prst="line">
              <a:avLst/>
            </a:prstGeom>
            <a:noFill/>
            <a:ln w="28575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</p:grpSp>
      <p:grpSp>
        <p:nvGrpSpPr>
          <p:cNvPr id="73" name="Group 160"/>
          <p:cNvGrpSpPr>
            <a:grpSpLocks/>
          </p:cNvGrpSpPr>
          <p:nvPr/>
        </p:nvGrpSpPr>
        <p:grpSpPr bwMode="auto">
          <a:xfrm>
            <a:off x="8534400" y="5105400"/>
            <a:ext cx="342900" cy="1320800"/>
            <a:chOff x="5296" y="1512"/>
            <a:chExt cx="216" cy="832"/>
          </a:xfrm>
        </p:grpSpPr>
        <p:sp>
          <p:nvSpPr>
            <p:cNvPr id="74" name="Rectangle 161"/>
            <p:cNvSpPr>
              <a:spLocks noChangeArrowheads="1"/>
            </p:cNvSpPr>
            <p:nvPr/>
          </p:nvSpPr>
          <p:spPr bwMode="auto">
            <a:xfrm>
              <a:off x="5352" y="1680"/>
              <a:ext cx="120" cy="42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5" name="Line 162"/>
            <p:cNvSpPr>
              <a:spLocks noChangeShapeType="1"/>
            </p:cNvSpPr>
            <p:nvPr/>
          </p:nvSpPr>
          <p:spPr bwMode="auto">
            <a:xfrm>
              <a:off x="5408" y="1512"/>
              <a:ext cx="0" cy="16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76" name="Line 163"/>
            <p:cNvSpPr>
              <a:spLocks noChangeShapeType="1"/>
            </p:cNvSpPr>
            <p:nvPr/>
          </p:nvSpPr>
          <p:spPr bwMode="auto">
            <a:xfrm>
              <a:off x="5408" y="2104"/>
              <a:ext cx="0" cy="1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77" name="AutoShape 164"/>
            <p:cNvSpPr>
              <a:spLocks noChangeArrowheads="1"/>
            </p:cNvSpPr>
            <p:nvPr/>
          </p:nvSpPr>
          <p:spPr bwMode="auto">
            <a:xfrm flipV="1">
              <a:off x="5296" y="2288"/>
              <a:ext cx="216" cy="56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642910" y="0"/>
            <a:ext cx="75724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Nguyên tắc dẫn của các van bán dẫn</a:t>
            </a:r>
            <a:endParaRPr lang="vi-VN" sz="32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14282" y="714356"/>
            <a:ext cx="52864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Nhóm van nối chung catod:</a:t>
            </a:r>
            <a:endParaRPr lang="vi-VN" sz="3200" b="1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00034" y="1758253"/>
            <a:ext cx="464347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Nguyên tắc diode dẫn: điện áp anod van nào dương hơn diode đó dẫn. 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642910" y="4500570"/>
            <a:ext cx="378621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Nguyên tắc dẫn và điều khiển thyristor:</a:t>
            </a:r>
          </a:p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- </a:t>
            </a:r>
          </a:p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-</a:t>
            </a:r>
            <a:endParaRPr lang="vi-VN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" name="Right Arrow 81"/>
          <p:cNvSpPr/>
          <p:nvPr/>
        </p:nvSpPr>
        <p:spPr>
          <a:xfrm>
            <a:off x="4710886" y="5141232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83" name="Right Arrow 82"/>
          <p:cNvSpPr/>
          <p:nvPr/>
        </p:nvSpPr>
        <p:spPr>
          <a:xfrm>
            <a:off x="5282390" y="2283712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" name="Object 4"/>
          <p:cNvGraphicFramePr>
            <a:graphicFrameLocks noChangeAspect="1"/>
          </p:cNvGraphicFramePr>
          <p:nvPr/>
        </p:nvGraphicFramePr>
        <p:xfrm>
          <a:off x="937066" y="5357826"/>
          <a:ext cx="1206042" cy="500066"/>
        </p:xfrm>
        <a:graphic>
          <a:graphicData uri="http://schemas.openxmlformats.org/presentationml/2006/ole">
            <p:oleObj spid="_x0000_s5124" name="Equation" r:id="rId3" imgW="520560" imgH="215640" progId="Equation.3">
              <p:embed/>
            </p:oleObj>
          </a:graphicData>
        </a:graphic>
      </p:graphicFrame>
      <p:graphicFrame>
        <p:nvGraphicFramePr>
          <p:cNvPr id="5125" name="Object 5"/>
          <p:cNvGraphicFramePr>
            <a:graphicFrameLocks noChangeAspect="1"/>
          </p:cNvGraphicFramePr>
          <p:nvPr/>
        </p:nvGraphicFramePr>
        <p:xfrm>
          <a:off x="1000124" y="5786437"/>
          <a:ext cx="928669" cy="464335"/>
        </p:xfrm>
        <a:graphic>
          <a:graphicData uri="http://schemas.openxmlformats.org/presentationml/2006/ole">
            <p:oleObj spid="_x0000_s5125" name="Equation" r:id="rId4" imgW="45720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  <p:bldP spid="79" grpId="0"/>
      <p:bldP spid="80" grpId="0"/>
      <p:bldP spid="81" grpId="0"/>
      <p:bldP spid="82" grpId="0" animBg="1"/>
      <p:bldP spid="8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TextBox 77"/>
          <p:cNvSpPr txBox="1"/>
          <p:nvPr/>
        </p:nvSpPr>
        <p:spPr>
          <a:xfrm>
            <a:off x="642910" y="0"/>
            <a:ext cx="75724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Nguyên tắc dẫn của các van bán dẫn</a:t>
            </a:r>
            <a:endParaRPr lang="vi-VN" sz="32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14282" y="714356"/>
            <a:ext cx="52864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Nhóm van nối chung anod:</a:t>
            </a:r>
            <a:endParaRPr lang="vi-VN" sz="3200" b="1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00034" y="1758253"/>
            <a:ext cx="464347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Nguyên tắc diode dẫn: điện áp catod van nào âm hơn diode đó dẫn. 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642910" y="4500570"/>
            <a:ext cx="378621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Nguyên tắc dẫn và điều khiển thyristor:</a:t>
            </a:r>
          </a:p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-</a:t>
            </a:r>
            <a:endParaRPr lang="vi-VN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" name="Right Arrow 81"/>
          <p:cNvSpPr/>
          <p:nvPr/>
        </p:nvSpPr>
        <p:spPr>
          <a:xfrm>
            <a:off x="4710886" y="5141232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83" name="Right Arrow 82"/>
          <p:cNvSpPr/>
          <p:nvPr/>
        </p:nvSpPr>
        <p:spPr>
          <a:xfrm>
            <a:off x="5282390" y="2283712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grpSp>
        <p:nvGrpSpPr>
          <p:cNvPr id="85" name="Group 5"/>
          <p:cNvGrpSpPr>
            <a:grpSpLocks/>
          </p:cNvGrpSpPr>
          <p:nvPr/>
        </p:nvGrpSpPr>
        <p:grpSpPr bwMode="auto">
          <a:xfrm>
            <a:off x="5786446" y="568323"/>
            <a:ext cx="2904196" cy="2574925"/>
            <a:chOff x="1410" y="2384"/>
            <a:chExt cx="1553" cy="1357"/>
          </a:xfrm>
        </p:grpSpPr>
        <p:grpSp>
          <p:nvGrpSpPr>
            <p:cNvPr id="88" name="Group 6"/>
            <p:cNvGrpSpPr>
              <a:grpSpLocks/>
            </p:cNvGrpSpPr>
            <p:nvPr/>
          </p:nvGrpSpPr>
          <p:grpSpPr bwMode="auto">
            <a:xfrm>
              <a:off x="1653" y="2384"/>
              <a:ext cx="1310" cy="1357"/>
              <a:chOff x="2393" y="2311"/>
              <a:chExt cx="1310" cy="1357"/>
            </a:xfrm>
          </p:grpSpPr>
          <p:grpSp>
            <p:nvGrpSpPr>
              <p:cNvPr id="93" name="Group 7"/>
              <p:cNvGrpSpPr>
                <a:grpSpLocks/>
              </p:cNvGrpSpPr>
              <p:nvPr/>
            </p:nvGrpSpPr>
            <p:grpSpPr bwMode="auto">
              <a:xfrm>
                <a:off x="2393" y="2311"/>
                <a:ext cx="862" cy="1357"/>
                <a:chOff x="1122" y="1735"/>
                <a:chExt cx="862" cy="1357"/>
              </a:xfrm>
            </p:grpSpPr>
            <p:grpSp>
              <p:nvGrpSpPr>
                <p:cNvPr id="95" name="Group 8"/>
                <p:cNvGrpSpPr>
                  <a:grpSpLocks/>
                </p:cNvGrpSpPr>
                <p:nvPr/>
              </p:nvGrpSpPr>
              <p:grpSpPr bwMode="auto">
                <a:xfrm flipH="1">
                  <a:off x="1122" y="1915"/>
                  <a:ext cx="862" cy="1177"/>
                  <a:chOff x="1122" y="1915"/>
                  <a:chExt cx="862" cy="1177"/>
                </a:xfrm>
              </p:grpSpPr>
              <p:grpSp>
                <p:nvGrpSpPr>
                  <p:cNvPr id="100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1155" y="2865"/>
                    <a:ext cx="829" cy="227"/>
                    <a:chOff x="1155" y="2672"/>
                    <a:chExt cx="829" cy="227"/>
                  </a:xfrm>
                </p:grpSpPr>
                <p:sp>
                  <p:nvSpPr>
                    <p:cNvPr id="114" name="Line 10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1155" y="2786"/>
                      <a:ext cx="166" cy="0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00"/>
                      </a:solidFill>
                      <a:prstDash val="dash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15" name="Line 1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818" y="2786"/>
                      <a:ext cx="166" cy="0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00"/>
                      </a:solidFill>
                      <a:prstDash val="dash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16" name="Line 1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321" y="2786"/>
                      <a:ext cx="497" cy="0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FF"/>
                      </a:solidFill>
                      <a:prstDash val="dash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17" name="Rectangle 1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635" y="2672"/>
                      <a:ext cx="17" cy="227"/>
                    </a:xfrm>
                    <a:prstGeom prst="rect">
                      <a:avLst/>
                    </a:prstGeom>
                    <a:solidFill>
                      <a:srgbClr val="0000FF"/>
                    </a:solidFill>
                    <a:ln w="18415">
                      <a:solidFill>
                        <a:srgbClr val="0000FF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18" name="Freeform 14"/>
                    <p:cNvSpPr>
                      <a:spLocks/>
                    </p:cNvSpPr>
                    <p:nvPr/>
                  </p:nvSpPr>
                  <p:spPr bwMode="auto">
                    <a:xfrm>
                      <a:off x="1470" y="2672"/>
                      <a:ext cx="148" cy="227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257" y="198"/>
                        </a:cxn>
                        <a:cxn ang="0">
                          <a:pos x="0" y="396"/>
                        </a:cxn>
                        <a:cxn ang="0">
                          <a:pos x="0" y="0"/>
                        </a:cxn>
                      </a:cxnLst>
                      <a:rect l="0" t="0" r="r" b="b"/>
                      <a:pathLst>
                        <a:path w="257" h="396">
                          <a:moveTo>
                            <a:pt x="0" y="0"/>
                          </a:moveTo>
                          <a:lnTo>
                            <a:pt x="257" y="198"/>
                          </a:lnTo>
                          <a:lnTo>
                            <a:pt x="0" y="396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 w="18415">
                      <a:solidFill>
                        <a:srgbClr val="0000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</p:grpSp>
              <p:sp>
                <p:nvSpPr>
                  <p:cNvPr id="101" name="Line 1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55" y="2407"/>
                    <a:ext cx="166" cy="1"/>
                  </a:xfrm>
                  <a:prstGeom prst="line">
                    <a:avLst/>
                  </a:prstGeom>
                  <a:noFill/>
                  <a:ln w="1841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02" name="Line 16"/>
                  <p:cNvSpPr>
                    <a:spLocks noChangeShapeType="1"/>
                  </p:cNvSpPr>
                  <p:nvPr/>
                </p:nvSpPr>
                <p:spPr bwMode="auto">
                  <a:xfrm>
                    <a:off x="1818" y="2407"/>
                    <a:ext cx="166" cy="1"/>
                  </a:xfrm>
                  <a:prstGeom prst="line">
                    <a:avLst/>
                  </a:prstGeom>
                  <a:noFill/>
                  <a:ln w="1841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03" name="Line 17"/>
                  <p:cNvSpPr>
                    <a:spLocks noChangeShapeType="1"/>
                  </p:cNvSpPr>
                  <p:nvPr/>
                </p:nvSpPr>
                <p:spPr bwMode="auto">
                  <a:xfrm>
                    <a:off x="1321" y="2407"/>
                    <a:ext cx="497" cy="1"/>
                  </a:xfrm>
                  <a:prstGeom prst="line">
                    <a:avLst/>
                  </a:prstGeom>
                  <a:noFill/>
                  <a:ln w="1841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04" name="Rectangle 18"/>
                  <p:cNvSpPr>
                    <a:spLocks noChangeArrowheads="1"/>
                  </p:cNvSpPr>
                  <p:nvPr/>
                </p:nvSpPr>
                <p:spPr bwMode="auto">
                  <a:xfrm>
                    <a:off x="1635" y="2293"/>
                    <a:ext cx="17" cy="227"/>
                  </a:xfrm>
                  <a:prstGeom prst="rect">
                    <a:avLst/>
                  </a:prstGeom>
                  <a:solidFill>
                    <a:srgbClr val="0000FF"/>
                  </a:solidFill>
                  <a:ln w="18415">
                    <a:solidFill>
                      <a:srgbClr val="0000FF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05" name="Freeform 19"/>
                  <p:cNvSpPr>
                    <a:spLocks/>
                  </p:cNvSpPr>
                  <p:nvPr/>
                </p:nvSpPr>
                <p:spPr bwMode="auto">
                  <a:xfrm>
                    <a:off x="1470" y="2293"/>
                    <a:ext cx="148" cy="22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257" y="198"/>
                      </a:cxn>
                      <a:cxn ang="0">
                        <a:pos x="0" y="395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257" h="395">
                        <a:moveTo>
                          <a:pt x="0" y="0"/>
                        </a:moveTo>
                        <a:lnTo>
                          <a:pt x="257" y="198"/>
                        </a:lnTo>
                        <a:lnTo>
                          <a:pt x="0" y="395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0000FF"/>
                  </a:solidFill>
                  <a:ln w="18415">
                    <a:solidFill>
                      <a:srgbClr val="0000FF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06" name="Line 2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55" y="2028"/>
                    <a:ext cx="166" cy="0"/>
                  </a:xfrm>
                  <a:prstGeom prst="line">
                    <a:avLst/>
                  </a:prstGeom>
                  <a:noFill/>
                  <a:ln w="1841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07" name="Line 21"/>
                  <p:cNvSpPr>
                    <a:spLocks noChangeShapeType="1"/>
                  </p:cNvSpPr>
                  <p:nvPr/>
                </p:nvSpPr>
                <p:spPr bwMode="auto">
                  <a:xfrm>
                    <a:off x="1818" y="2028"/>
                    <a:ext cx="166" cy="0"/>
                  </a:xfrm>
                  <a:prstGeom prst="line">
                    <a:avLst/>
                  </a:prstGeom>
                  <a:noFill/>
                  <a:ln w="1841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08" name="Line 22"/>
                  <p:cNvSpPr>
                    <a:spLocks noChangeShapeType="1"/>
                  </p:cNvSpPr>
                  <p:nvPr/>
                </p:nvSpPr>
                <p:spPr bwMode="auto">
                  <a:xfrm>
                    <a:off x="1321" y="2028"/>
                    <a:ext cx="497" cy="0"/>
                  </a:xfrm>
                  <a:prstGeom prst="line">
                    <a:avLst/>
                  </a:prstGeom>
                  <a:noFill/>
                  <a:ln w="1841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09" name="Rectangle 23"/>
                  <p:cNvSpPr>
                    <a:spLocks noChangeArrowheads="1"/>
                  </p:cNvSpPr>
                  <p:nvPr/>
                </p:nvSpPr>
                <p:spPr bwMode="auto">
                  <a:xfrm>
                    <a:off x="1635" y="1915"/>
                    <a:ext cx="17" cy="227"/>
                  </a:xfrm>
                  <a:prstGeom prst="rect">
                    <a:avLst/>
                  </a:prstGeom>
                  <a:solidFill>
                    <a:srgbClr val="0000FF"/>
                  </a:solidFill>
                  <a:ln w="18415">
                    <a:solidFill>
                      <a:srgbClr val="0000FF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10" name="Freeform 24"/>
                  <p:cNvSpPr>
                    <a:spLocks/>
                  </p:cNvSpPr>
                  <p:nvPr/>
                </p:nvSpPr>
                <p:spPr bwMode="auto">
                  <a:xfrm>
                    <a:off x="1470" y="1915"/>
                    <a:ext cx="148" cy="22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257" y="197"/>
                      </a:cxn>
                      <a:cxn ang="0">
                        <a:pos x="0" y="395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257" h="395">
                        <a:moveTo>
                          <a:pt x="0" y="0"/>
                        </a:moveTo>
                        <a:lnTo>
                          <a:pt x="257" y="197"/>
                        </a:lnTo>
                        <a:lnTo>
                          <a:pt x="0" y="395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0000FF"/>
                  </a:solidFill>
                  <a:ln w="18415">
                    <a:solidFill>
                      <a:srgbClr val="0000FF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11" name="Line 25"/>
                  <p:cNvSpPr>
                    <a:spLocks noChangeShapeType="1"/>
                  </p:cNvSpPr>
                  <p:nvPr/>
                </p:nvSpPr>
                <p:spPr bwMode="auto">
                  <a:xfrm>
                    <a:off x="1155" y="2375"/>
                    <a:ext cx="0" cy="597"/>
                  </a:xfrm>
                  <a:prstGeom prst="line">
                    <a:avLst/>
                  </a:prstGeom>
                  <a:noFill/>
                  <a:ln w="18415">
                    <a:solidFill>
                      <a:srgbClr val="000080"/>
                    </a:solidFill>
                    <a:prstDash val="dash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12" name="Oval 26"/>
                  <p:cNvSpPr>
                    <a:spLocks noChangeArrowheads="1"/>
                  </p:cNvSpPr>
                  <p:nvPr/>
                </p:nvSpPr>
                <p:spPr bwMode="auto">
                  <a:xfrm>
                    <a:off x="1122" y="2382"/>
                    <a:ext cx="50" cy="38"/>
                  </a:xfrm>
                  <a:prstGeom prst="ellipse">
                    <a:avLst/>
                  </a:prstGeom>
                  <a:solidFill>
                    <a:srgbClr val="800000"/>
                  </a:solidFill>
                  <a:ln w="0">
                    <a:solidFill>
                      <a:srgbClr val="8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13" name="Line 27"/>
                  <p:cNvSpPr>
                    <a:spLocks noChangeShapeType="1"/>
                  </p:cNvSpPr>
                  <p:nvPr/>
                </p:nvSpPr>
                <p:spPr bwMode="auto">
                  <a:xfrm>
                    <a:off x="1152" y="2021"/>
                    <a:ext cx="0" cy="393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vi-VN"/>
                  </a:p>
                </p:txBody>
              </p:sp>
            </p:grpSp>
            <p:grpSp>
              <p:nvGrpSpPr>
                <p:cNvPr id="96" name="Group 28"/>
                <p:cNvGrpSpPr>
                  <a:grpSpLocks/>
                </p:cNvGrpSpPr>
                <p:nvPr/>
              </p:nvGrpSpPr>
              <p:grpSpPr bwMode="auto">
                <a:xfrm>
                  <a:off x="1437" y="1735"/>
                  <a:ext cx="153" cy="1082"/>
                  <a:chOff x="3357" y="1425"/>
                  <a:chExt cx="153" cy="1082"/>
                </a:xfrm>
              </p:grpSpPr>
              <p:sp>
                <p:nvSpPr>
                  <p:cNvPr id="97" name="Rectangle 29"/>
                  <p:cNvSpPr>
                    <a:spLocks noChangeArrowheads="1"/>
                  </p:cNvSpPr>
                  <p:nvPr/>
                </p:nvSpPr>
                <p:spPr bwMode="auto">
                  <a:xfrm>
                    <a:off x="3371" y="1851"/>
                    <a:ext cx="115" cy="12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eaLnBrk="0" hangingPunct="0"/>
                    <a:r>
                      <a:rPr lang="en-US" sz="1600">
                        <a:solidFill>
                          <a:srgbClr val="000080"/>
                        </a:solidFill>
                        <a:latin typeface="Times New Roman" pitchFamily="18" charset="0"/>
                      </a:rPr>
                      <a:t>D</a:t>
                    </a:r>
                    <a:r>
                      <a:rPr lang="en-US" sz="1600" baseline="-25000">
                        <a:solidFill>
                          <a:srgbClr val="000080"/>
                        </a:solidFill>
                        <a:latin typeface="Times New Roman" pitchFamily="18" charset="0"/>
                      </a:rPr>
                      <a:t>2</a:t>
                    </a:r>
                    <a:endParaRPr lang="en-US" sz="1600">
                      <a:latin typeface="Times New Roman" pitchFamily="18" charset="0"/>
                    </a:endParaRPr>
                  </a:p>
                </p:txBody>
              </p:sp>
              <p:sp>
                <p:nvSpPr>
                  <p:cNvPr id="98" name="Rectangle 30"/>
                  <p:cNvSpPr>
                    <a:spLocks noChangeArrowheads="1"/>
                  </p:cNvSpPr>
                  <p:nvPr/>
                </p:nvSpPr>
                <p:spPr bwMode="auto">
                  <a:xfrm>
                    <a:off x="3357" y="1425"/>
                    <a:ext cx="116" cy="12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eaLnBrk="0" hangingPunct="0"/>
                    <a:r>
                      <a:rPr lang="en-US" sz="1600">
                        <a:solidFill>
                          <a:srgbClr val="000080"/>
                        </a:solidFill>
                        <a:latin typeface="Times New Roman" pitchFamily="18" charset="0"/>
                      </a:rPr>
                      <a:t>D</a:t>
                    </a:r>
                    <a:r>
                      <a:rPr lang="en-US" sz="1600" baseline="-25000">
                        <a:solidFill>
                          <a:srgbClr val="000080"/>
                        </a:solidFill>
                        <a:latin typeface="Times New Roman" pitchFamily="18" charset="0"/>
                      </a:rPr>
                      <a:t>1</a:t>
                    </a:r>
                    <a:endParaRPr lang="en-US" sz="1600">
                      <a:latin typeface="Times New Roman" pitchFamily="18" charset="0"/>
                    </a:endParaRPr>
                  </a:p>
                </p:txBody>
              </p:sp>
              <p:sp>
                <p:nvSpPr>
                  <p:cNvPr id="99" name="Rectangle 31"/>
                  <p:cNvSpPr>
                    <a:spLocks noChangeArrowheads="1"/>
                  </p:cNvSpPr>
                  <p:nvPr/>
                </p:nvSpPr>
                <p:spPr bwMode="auto">
                  <a:xfrm>
                    <a:off x="3394" y="2378"/>
                    <a:ext cx="116" cy="12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eaLnBrk="0" hangingPunct="0"/>
                    <a:r>
                      <a:rPr lang="en-US" sz="1600">
                        <a:solidFill>
                          <a:srgbClr val="000080"/>
                        </a:solidFill>
                        <a:latin typeface="Times New Roman" pitchFamily="18" charset="0"/>
                      </a:rPr>
                      <a:t>D</a:t>
                    </a:r>
                    <a:r>
                      <a:rPr lang="en-US" sz="1600" baseline="-25000">
                        <a:solidFill>
                          <a:srgbClr val="000080"/>
                        </a:solidFill>
                        <a:latin typeface="Times New Roman" pitchFamily="18" charset="0"/>
                      </a:rPr>
                      <a:t>n</a:t>
                    </a:r>
                    <a:endParaRPr lang="en-US" sz="1600">
                      <a:latin typeface="Times New Roman" pitchFamily="18" charset="0"/>
                    </a:endParaRPr>
                  </a:p>
                </p:txBody>
              </p:sp>
            </p:grpSp>
          </p:grpSp>
          <p:sp>
            <p:nvSpPr>
              <p:cNvPr id="94" name="Line 32"/>
              <p:cNvSpPr>
                <a:spLocks noChangeShapeType="1"/>
              </p:cNvSpPr>
              <p:nvPr/>
            </p:nvSpPr>
            <p:spPr bwMode="auto">
              <a:xfrm>
                <a:off x="3063" y="2989"/>
                <a:ext cx="640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vi-VN"/>
              </a:p>
            </p:txBody>
          </p:sp>
        </p:grpSp>
        <p:grpSp>
          <p:nvGrpSpPr>
            <p:cNvPr id="89" name="Group 33"/>
            <p:cNvGrpSpPr>
              <a:grpSpLocks/>
            </p:cNvGrpSpPr>
            <p:nvPr/>
          </p:nvGrpSpPr>
          <p:grpSpPr bwMode="auto">
            <a:xfrm>
              <a:off x="1410" y="2540"/>
              <a:ext cx="179" cy="1113"/>
              <a:chOff x="3357" y="1425"/>
              <a:chExt cx="179" cy="1113"/>
            </a:xfrm>
          </p:grpSpPr>
          <p:sp>
            <p:nvSpPr>
              <p:cNvPr id="90" name="Rectangle 34"/>
              <p:cNvSpPr>
                <a:spLocks noChangeArrowheads="1"/>
              </p:cNvSpPr>
              <p:nvPr/>
            </p:nvSpPr>
            <p:spPr bwMode="auto">
              <a:xfrm>
                <a:off x="3371" y="1851"/>
                <a:ext cx="142" cy="1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2000">
                    <a:solidFill>
                      <a:srgbClr val="000080"/>
                    </a:solidFill>
                    <a:latin typeface="Times New Roman" pitchFamily="18" charset="0"/>
                  </a:rPr>
                  <a:t>V</a:t>
                </a:r>
                <a:r>
                  <a:rPr lang="en-US" sz="2000" baseline="-25000">
                    <a:solidFill>
                      <a:srgbClr val="000080"/>
                    </a:solidFill>
                    <a:latin typeface="Times New Roman" pitchFamily="18" charset="0"/>
                  </a:rPr>
                  <a:t>2</a:t>
                </a:r>
                <a:endParaRPr lang="en-US" sz="2000">
                  <a:latin typeface="Times New Roman" pitchFamily="18" charset="0"/>
                </a:endParaRPr>
              </a:p>
            </p:txBody>
          </p:sp>
          <p:sp>
            <p:nvSpPr>
              <p:cNvPr id="91" name="Rectangle 35"/>
              <p:cNvSpPr>
                <a:spLocks noChangeArrowheads="1"/>
              </p:cNvSpPr>
              <p:nvPr/>
            </p:nvSpPr>
            <p:spPr bwMode="auto">
              <a:xfrm>
                <a:off x="3357" y="1425"/>
                <a:ext cx="143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2000">
                    <a:solidFill>
                      <a:srgbClr val="000080"/>
                    </a:solidFill>
                    <a:latin typeface="Times New Roman" pitchFamily="18" charset="0"/>
                  </a:rPr>
                  <a:t>V</a:t>
                </a:r>
                <a:r>
                  <a:rPr lang="en-US" sz="2000" baseline="-25000">
                    <a:solidFill>
                      <a:srgbClr val="000080"/>
                    </a:solidFill>
                    <a:latin typeface="Times New Roman" pitchFamily="18" charset="0"/>
                  </a:rPr>
                  <a:t>1</a:t>
                </a:r>
                <a:endParaRPr lang="en-US" sz="2000">
                  <a:latin typeface="Times New Roman" pitchFamily="18" charset="0"/>
                </a:endParaRPr>
              </a:p>
            </p:txBody>
          </p:sp>
          <p:sp>
            <p:nvSpPr>
              <p:cNvPr id="92" name="Rectangle 36"/>
              <p:cNvSpPr>
                <a:spLocks noChangeArrowheads="1"/>
              </p:cNvSpPr>
              <p:nvPr/>
            </p:nvSpPr>
            <p:spPr bwMode="auto">
              <a:xfrm>
                <a:off x="3394" y="2378"/>
                <a:ext cx="142" cy="1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2000">
                    <a:solidFill>
                      <a:srgbClr val="000080"/>
                    </a:solidFill>
                    <a:latin typeface="Times New Roman" pitchFamily="18" charset="0"/>
                  </a:rPr>
                  <a:t>V</a:t>
                </a:r>
                <a:r>
                  <a:rPr lang="en-US" sz="2000" baseline="-25000">
                    <a:solidFill>
                      <a:srgbClr val="000080"/>
                    </a:solidFill>
                    <a:latin typeface="Times New Roman" pitchFamily="18" charset="0"/>
                  </a:rPr>
                  <a:t>n</a:t>
                </a:r>
                <a:endParaRPr lang="en-US" sz="2000">
                  <a:latin typeface="Times New Roman" pitchFamily="18" charset="0"/>
                </a:endParaRPr>
              </a:p>
            </p:txBody>
          </p:sp>
        </p:grpSp>
      </p:grpSp>
      <p:grpSp>
        <p:nvGrpSpPr>
          <p:cNvPr id="119" name="Group 85"/>
          <p:cNvGrpSpPr>
            <a:grpSpLocks/>
          </p:cNvGrpSpPr>
          <p:nvPr/>
        </p:nvGrpSpPr>
        <p:grpSpPr bwMode="auto">
          <a:xfrm>
            <a:off x="8515380" y="1857364"/>
            <a:ext cx="342900" cy="1320800"/>
            <a:chOff x="5296" y="1512"/>
            <a:chExt cx="216" cy="832"/>
          </a:xfrm>
        </p:grpSpPr>
        <p:sp>
          <p:nvSpPr>
            <p:cNvPr id="120" name="Rectangle 86"/>
            <p:cNvSpPr>
              <a:spLocks noChangeArrowheads="1"/>
            </p:cNvSpPr>
            <p:nvPr/>
          </p:nvSpPr>
          <p:spPr bwMode="auto">
            <a:xfrm>
              <a:off x="5352" y="1680"/>
              <a:ext cx="120" cy="42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21" name="Line 87"/>
            <p:cNvSpPr>
              <a:spLocks noChangeShapeType="1"/>
            </p:cNvSpPr>
            <p:nvPr/>
          </p:nvSpPr>
          <p:spPr bwMode="auto">
            <a:xfrm>
              <a:off x="5408" y="1512"/>
              <a:ext cx="0" cy="16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122" name="Line 88"/>
            <p:cNvSpPr>
              <a:spLocks noChangeShapeType="1"/>
            </p:cNvSpPr>
            <p:nvPr/>
          </p:nvSpPr>
          <p:spPr bwMode="auto">
            <a:xfrm>
              <a:off x="5408" y="2104"/>
              <a:ext cx="0" cy="1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123" name="AutoShape 89"/>
            <p:cNvSpPr>
              <a:spLocks noChangeArrowheads="1"/>
            </p:cNvSpPr>
            <p:nvPr/>
          </p:nvSpPr>
          <p:spPr bwMode="auto">
            <a:xfrm flipV="1">
              <a:off x="5296" y="2288"/>
              <a:ext cx="216" cy="56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124" name="Group 77"/>
          <p:cNvGrpSpPr>
            <a:grpSpLocks/>
          </p:cNvGrpSpPr>
          <p:nvPr/>
        </p:nvGrpSpPr>
        <p:grpSpPr bwMode="auto">
          <a:xfrm>
            <a:off x="5726142" y="3668733"/>
            <a:ext cx="2989476" cy="2760663"/>
            <a:chOff x="3961" y="2512"/>
            <a:chExt cx="1553" cy="1392"/>
          </a:xfrm>
        </p:grpSpPr>
        <p:grpSp>
          <p:nvGrpSpPr>
            <p:cNvPr id="129" name="Group 40"/>
            <p:cNvGrpSpPr>
              <a:grpSpLocks/>
            </p:cNvGrpSpPr>
            <p:nvPr/>
          </p:nvGrpSpPr>
          <p:grpSpPr bwMode="auto">
            <a:xfrm>
              <a:off x="3961" y="2512"/>
              <a:ext cx="1553" cy="1357"/>
              <a:chOff x="1410" y="2384"/>
              <a:chExt cx="1553" cy="1357"/>
            </a:xfrm>
          </p:grpSpPr>
          <p:grpSp>
            <p:nvGrpSpPr>
              <p:cNvPr id="132" name="Group 41"/>
              <p:cNvGrpSpPr>
                <a:grpSpLocks/>
              </p:cNvGrpSpPr>
              <p:nvPr/>
            </p:nvGrpSpPr>
            <p:grpSpPr bwMode="auto">
              <a:xfrm>
                <a:off x="1653" y="2384"/>
                <a:ext cx="1310" cy="1357"/>
                <a:chOff x="2393" y="2311"/>
                <a:chExt cx="1310" cy="1357"/>
              </a:xfrm>
            </p:grpSpPr>
            <p:grpSp>
              <p:nvGrpSpPr>
                <p:cNvPr id="137" name="Group 42"/>
                <p:cNvGrpSpPr>
                  <a:grpSpLocks/>
                </p:cNvGrpSpPr>
                <p:nvPr/>
              </p:nvGrpSpPr>
              <p:grpSpPr bwMode="auto">
                <a:xfrm>
                  <a:off x="2393" y="2311"/>
                  <a:ext cx="862" cy="1357"/>
                  <a:chOff x="1122" y="1735"/>
                  <a:chExt cx="862" cy="1357"/>
                </a:xfrm>
              </p:grpSpPr>
              <p:grpSp>
                <p:nvGrpSpPr>
                  <p:cNvPr id="139" name="Group 43"/>
                  <p:cNvGrpSpPr>
                    <a:grpSpLocks/>
                  </p:cNvGrpSpPr>
                  <p:nvPr/>
                </p:nvGrpSpPr>
                <p:grpSpPr bwMode="auto">
                  <a:xfrm flipH="1">
                    <a:off x="1122" y="1915"/>
                    <a:ext cx="862" cy="1177"/>
                    <a:chOff x="1122" y="1915"/>
                    <a:chExt cx="862" cy="1177"/>
                  </a:xfrm>
                </p:grpSpPr>
                <p:grpSp>
                  <p:nvGrpSpPr>
                    <p:cNvPr id="144" name="Group 4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155" y="2865"/>
                      <a:ext cx="829" cy="227"/>
                      <a:chOff x="1155" y="2672"/>
                      <a:chExt cx="829" cy="227"/>
                    </a:xfrm>
                  </p:grpSpPr>
                  <p:sp>
                    <p:nvSpPr>
                      <p:cNvPr id="158" name="Line 45"/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1155" y="2786"/>
                        <a:ext cx="166" cy="0"/>
                      </a:xfrm>
                      <a:prstGeom prst="line">
                        <a:avLst/>
                      </a:prstGeom>
                      <a:noFill/>
                      <a:ln w="18415">
                        <a:solidFill>
                          <a:srgbClr val="000000"/>
                        </a:solidFill>
                        <a:prstDash val="dash"/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vi-VN"/>
                      </a:p>
                    </p:txBody>
                  </p:sp>
                  <p:sp>
                    <p:nvSpPr>
                      <p:cNvPr id="159" name="Line 46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1818" y="2786"/>
                        <a:ext cx="166" cy="0"/>
                      </a:xfrm>
                      <a:prstGeom prst="line">
                        <a:avLst/>
                      </a:prstGeom>
                      <a:noFill/>
                      <a:ln w="18415">
                        <a:solidFill>
                          <a:srgbClr val="000000"/>
                        </a:solidFill>
                        <a:prstDash val="dash"/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vi-VN"/>
                      </a:p>
                    </p:txBody>
                  </p:sp>
                  <p:sp>
                    <p:nvSpPr>
                      <p:cNvPr id="160" name="Line 47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1321" y="2786"/>
                        <a:ext cx="497" cy="0"/>
                      </a:xfrm>
                      <a:prstGeom prst="line">
                        <a:avLst/>
                      </a:prstGeom>
                      <a:noFill/>
                      <a:ln w="18415">
                        <a:solidFill>
                          <a:srgbClr val="0000FF"/>
                        </a:solidFill>
                        <a:prstDash val="dash"/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vi-VN"/>
                      </a:p>
                    </p:txBody>
                  </p:sp>
                  <p:sp>
                    <p:nvSpPr>
                      <p:cNvPr id="161" name="Rectangle 4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635" y="2672"/>
                        <a:ext cx="17" cy="227"/>
                      </a:xfrm>
                      <a:prstGeom prst="rect">
                        <a:avLst/>
                      </a:prstGeom>
                      <a:solidFill>
                        <a:srgbClr val="0000FF"/>
                      </a:solidFill>
                      <a:ln w="18415">
                        <a:solidFill>
                          <a:srgbClr val="0000FF"/>
                        </a:solidFill>
                        <a:miter lim="800000"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vi-VN"/>
                      </a:p>
                    </p:txBody>
                  </p:sp>
                  <p:sp>
                    <p:nvSpPr>
                      <p:cNvPr id="162" name="Freeform 4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470" y="2672"/>
                        <a:ext cx="148" cy="227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257" y="198"/>
                          </a:cxn>
                          <a:cxn ang="0">
                            <a:pos x="0" y="396"/>
                          </a:cxn>
                          <a:cxn ang="0">
                            <a:pos x="0" y="0"/>
                          </a:cxn>
                        </a:cxnLst>
                        <a:rect l="0" t="0" r="r" b="b"/>
                        <a:pathLst>
                          <a:path w="257" h="396">
                            <a:moveTo>
                              <a:pt x="0" y="0"/>
                            </a:moveTo>
                            <a:lnTo>
                              <a:pt x="257" y="198"/>
                            </a:lnTo>
                            <a:lnTo>
                              <a:pt x="0" y="396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 w="18415">
                        <a:solidFill>
                          <a:srgbClr val="0000FF"/>
                        </a:solidFill>
                        <a:prstDash val="solid"/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vi-VN"/>
                      </a:p>
                    </p:txBody>
                  </p:sp>
                </p:grpSp>
                <p:sp>
                  <p:nvSpPr>
                    <p:cNvPr id="145" name="Line 50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1155" y="2407"/>
                      <a:ext cx="166" cy="1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46" name="Line 5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818" y="2407"/>
                      <a:ext cx="166" cy="1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47" name="Line 5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321" y="2407"/>
                      <a:ext cx="497" cy="1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48" name="Rectangle 5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635" y="2293"/>
                      <a:ext cx="17" cy="227"/>
                    </a:xfrm>
                    <a:prstGeom prst="rect">
                      <a:avLst/>
                    </a:prstGeom>
                    <a:solidFill>
                      <a:srgbClr val="0000FF"/>
                    </a:solidFill>
                    <a:ln w="18415">
                      <a:solidFill>
                        <a:srgbClr val="0000FF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49" name="Freeform 54"/>
                    <p:cNvSpPr>
                      <a:spLocks/>
                    </p:cNvSpPr>
                    <p:nvPr/>
                  </p:nvSpPr>
                  <p:spPr bwMode="auto">
                    <a:xfrm>
                      <a:off x="1470" y="2293"/>
                      <a:ext cx="148" cy="227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257" y="198"/>
                        </a:cxn>
                        <a:cxn ang="0">
                          <a:pos x="0" y="395"/>
                        </a:cxn>
                        <a:cxn ang="0">
                          <a:pos x="0" y="0"/>
                        </a:cxn>
                      </a:cxnLst>
                      <a:rect l="0" t="0" r="r" b="b"/>
                      <a:pathLst>
                        <a:path w="257" h="395">
                          <a:moveTo>
                            <a:pt x="0" y="0"/>
                          </a:moveTo>
                          <a:lnTo>
                            <a:pt x="257" y="198"/>
                          </a:lnTo>
                          <a:lnTo>
                            <a:pt x="0" y="395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 w="18415">
                      <a:solidFill>
                        <a:srgbClr val="0000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50" name="Line 55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1155" y="2028"/>
                      <a:ext cx="166" cy="0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51" name="Line 5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818" y="2028"/>
                      <a:ext cx="166" cy="0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52" name="Line 5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321" y="2028"/>
                      <a:ext cx="497" cy="0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53" name="Rectangle 5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635" y="1915"/>
                      <a:ext cx="17" cy="227"/>
                    </a:xfrm>
                    <a:prstGeom prst="rect">
                      <a:avLst/>
                    </a:prstGeom>
                    <a:solidFill>
                      <a:srgbClr val="0000FF"/>
                    </a:solidFill>
                    <a:ln w="18415">
                      <a:solidFill>
                        <a:srgbClr val="0000FF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54" name="Freeform 59"/>
                    <p:cNvSpPr>
                      <a:spLocks/>
                    </p:cNvSpPr>
                    <p:nvPr/>
                  </p:nvSpPr>
                  <p:spPr bwMode="auto">
                    <a:xfrm>
                      <a:off x="1470" y="1915"/>
                      <a:ext cx="148" cy="227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257" y="197"/>
                        </a:cxn>
                        <a:cxn ang="0">
                          <a:pos x="0" y="395"/>
                        </a:cxn>
                        <a:cxn ang="0">
                          <a:pos x="0" y="0"/>
                        </a:cxn>
                      </a:cxnLst>
                      <a:rect l="0" t="0" r="r" b="b"/>
                      <a:pathLst>
                        <a:path w="257" h="395">
                          <a:moveTo>
                            <a:pt x="0" y="0"/>
                          </a:moveTo>
                          <a:lnTo>
                            <a:pt x="257" y="197"/>
                          </a:lnTo>
                          <a:lnTo>
                            <a:pt x="0" y="395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 w="18415">
                      <a:solidFill>
                        <a:srgbClr val="0000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55" name="Line 6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55" y="2375"/>
                      <a:ext cx="0" cy="597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80"/>
                      </a:solidFill>
                      <a:prstDash val="dash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56" name="Oval 6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22" y="2382"/>
                      <a:ext cx="50" cy="38"/>
                    </a:xfrm>
                    <a:prstGeom prst="ellipse">
                      <a:avLst/>
                    </a:prstGeom>
                    <a:solidFill>
                      <a:srgbClr val="800000"/>
                    </a:solidFill>
                    <a:ln w="0">
                      <a:solidFill>
                        <a:srgbClr val="8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57" name="Line 6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52" y="2021"/>
                      <a:ext cx="0" cy="393"/>
                    </a:xfrm>
                    <a:prstGeom prst="line">
                      <a:avLst/>
                    </a:prstGeom>
                    <a:noFill/>
                    <a:ln w="1905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</p:grpSp>
              <p:grpSp>
                <p:nvGrpSpPr>
                  <p:cNvPr id="140" name="Group 63"/>
                  <p:cNvGrpSpPr>
                    <a:grpSpLocks/>
                  </p:cNvGrpSpPr>
                  <p:nvPr/>
                </p:nvGrpSpPr>
                <p:grpSpPr bwMode="auto">
                  <a:xfrm>
                    <a:off x="1437" y="1735"/>
                    <a:ext cx="138" cy="1076"/>
                    <a:chOff x="3357" y="1425"/>
                    <a:chExt cx="138" cy="1076"/>
                  </a:xfrm>
                </p:grpSpPr>
                <p:sp>
                  <p:nvSpPr>
                    <p:cNvPr id="141" name="Rectangle 6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371" y="1851"/>
                      <a:ext cx="100" cy="123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lIns="0" tIns="0" rIns="0" bIns="0">
                      <a:spAutoFit/>
                    </a:bodyPr>
                    <a:lstStyle/>
                    <a:p>
                      <a:pPr eaLnBrk="0" hangingPunct="0"/>
                      <a:r>
                        <a:rPr lang="en-US" sz="1600">
                          <a:solidFill>
                            <a:srgbClr val="000080"/>
                          </a:solidFill>
                          <a:latin typeface="Times New Roman" pitchFamily="18" charset="0"/>
                        </a:rPr>
                        <a:t>T</a:t>
                      </a:r>
                      <a:r>
                        <a:rPr lang="en-US" sz="1600" baseline="-25000">
                          <a:solidFill>
                            <a:srgbClr val="000080"/>
                          </a:solidFill>
                          <a:latin typeface="Times New Roman" pitchFamily="18" charset="0"/>
                        </a:rPr>
                        <a:t>2</a:t>
                      </a:r>
                      <a:endParaRPr lang="en-US" sz="1600">
                        <a:latin typeface="Times New Roman" pitchFamily="18" charset="0"/>
                      </a:endParaRPr>
                    </a:p>
                  </p:txBody>
                </p:sp>
                <p:sp>
                  <p:nvSpPr>
                    <p:cNvPr id="142" name="Rectangle 6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357" y="1425"/>
                      <a:ext cx="100" cy="123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lIns="0" tIns="0" rIns="0" bIns="0">
                      <a:spAutoFit/>
                    </a:bodyPr>
                    <a:lstStyle/>
                    <a:p>
                      <a:pPr eaLnBrk="0" hangingPunct="0"/>
                      <a:r>
                        <a:rPr lang="en-US" sz="1600">
                          <a:solidFill>
                            <a:srgbClr val="000080"/>
                          </a:solidFill>
                          <a:latin typeface="Times New Roman" pitchFamily="18" charset="0"/>
                        </a:rPr>
                        <a:t>T</a:t>
                      </a:r>
                      <a:r>
                        <a:rPr lang="en-US" sz="1600" baseline="-25000">
                          <a:solidFill>
                            <a:srgbClr val="000080"/>
                          </a:solidFill>
                          <a:latin typeface="Times New Roman" pitchFamily="18" charset="0"/>
                        </a:rPr>
                        <a:t>1</a:t>
                      </a:r>
                      <a:endParaRPr lang="en-US" sz="1600">
                        <a:latin typeface="Times New Roman" pitchFamily="18" charset="0"/>
                      </a:endParaRPr>
                    </a:p>
                  </p:txBody>
                </p:sp>
                <p:sp>
                  <p:nvSpPr>
                    <p:cNvPr id="143" name="Rectangle 6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394" y="2378"/>
                      <a:ext cx="101" cy="123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lIns="0" tIns="0" rIns="0" bIns="0">
                      <a:spAutoFit/>
                    </a:bodyPr>
                    <a:lstStyle/>
                    <a:p>
                      <a:pPr eaLnBrk="0" hangingPunct="0"/>
                      <a:r>
                        <a:rPr lang="en-US" sz="1600">
                          <a:solidFill>
                            <a:srgbClr val="000080"/>
                          </a:solidFill>
                          <a:latin typeface="Times New Roman" pitchFamily="18" charset="0"/>
                        </a:rPr>
                        <a:t>T</a:t>
                      </a:r>
                      <a:r>
                        <a:rPr lang="en-US" sz="1600" baseline="-25000">
                          <a:solidFill>
                            <a:srgbClr val="000080"/>
                          </a:solidFill>
                          <a:latin typeface="Times New Roman" pitchFamily="18" charset="0"/>
                        </a:rPr>
                        <a:t>n</a:t>
                      </a:r>
                      <a:endParaRPr lang="en-US" sz="1600">
                        <a:latin typeface="Times New Roman" pitchFamily="18" charset="0"/>
                      </a:endParaRPr>
                    </a:p>
                  </p:txBody>
                </p:sp>
              </p:grpSp>
            </p:grpSp>
            <p:sp>
              <p:nvSpPr>
                <p:cNvPr id="138" name="Line 67"/>
                <p:cNvSpPr>
                  <a:spLocks noChangeShapeType="1"/>
                </p:cNvSpPr>
                <p:nvPr/>
              </p:nvSpPr>
              <p:spPr bwMode="auto">
                <a:xfrm>
                  <a:off x="3063" y="2989"/>
                  <a:ext cx="640" cy="0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vi-VN"/>
                </a:p>
              </p:txBody>
            </p:sp>
          </p:grpSp>
          <p:grpSp>
            <p:nvGrpSpPr>
              <p:cNvPr id="133" name="Group 68"/>
              <p:cNvGrpSpPr>
                <a:grpSpLocks/>
              </p:cNvGrpSpPr>
              <p:nvPr/>
            </p:nvGrpSpPr>
            <p:grpSpPr bwMode="auto">
              <a:xfrm>
                <a:off x="1410" y="2540"/>
                <a:ext cx="175" cy="1107"/>
                <a:chOff x="3357" y="1425"/>
                <a:chExt cx="175" cy="1107"/>
              </a:xfrm>
            </p:grpSpPr>
            <p:sp>
              <p:nvSpPr>
                <p:cNvPr id="134" name="Rectangle 69"/>
                <p:cNvSpPr>
                  <a:spLocks noChangeArrowheads="1"/>
                </p:cNvSpPr>
                <p:nvPr/>
              </p:nvSpPr>
              <p:spPr bwMode="auto">
                <a:xfrm>
                  <a:off x="3371" y="1851"/>
                  <a:ext cx="138" cy="15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2000">
                      <a:solidFill>
                        <a:srgbClr val="000080"/>
                      </a:solidFill>
                      <a:latin typeface="Times New Roman" pitchFamily="18" charset="0"/>
                    </a:rPr>
                    <a:t>V</a:t>
                  </a:r>
                  <a:r>
                    <a:rPr lang="en-US" sz="2000" baseline="-25000">
                      <a:solidFill>
                        <a:srgbClr val="000080"/>
                      </a:solidFill>
                      <a:latin typeface="Times New Roman" pitchFamily="18" charset="0"/>
                    </a:rPr>
                    <a:t>2</a:t>
                  </a:r>
                  <a:endParaRPr lang="en-US" sz="2000">
                    <a:latin typeface="Times New Roman" pitchFamily="18" charset="0"/>
                  </a:endParaRPr>
                </a:p>
              </p:txBody>
            </p:sp>
            <p:sp>
              <p:nvSpPr>
                <p:cNvPr id="135" name="Rectangle 70"/>
                <p:cNvSpPr>
                  <a:spLocks noChangeArrowheads="1"/>
                </p:cNvSpPr>
                <p:nvPr/>
              </p:nvSpPr>
              <p:spPr bwMode="auto">
                <a:xfrm>
                  <a:off x="3357" y="1425"/>
                  <a:ext cx="138" cy="15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2000">
                      <a:solidFill>
                        <a:srgbClr val="000080"/>
                      </a:solidFill>
                      <a:latin typeface="Times New Roman" pitchFamily="18" charset="0"/>
                    </a:rPr>
                    <a:t>V</a:t>
                  </a:r>
                  <a:r>
                    <a:rPr lang="en-US" sz="2000" baseline="-25000">
                      <a:solidFill>
                        <a:srgbClr val="000080"/>
                      </a:solidFill>
                      <a:latin typeface="Times New Roman" pitchFamily="18" charset="0"/>
                    </a:rPr>
                    <a:t>1</a:t>
                  </a:r>
                  <a:endParaRPr lang="en-US" sz="2000">
                    <a:latin typeface="Times New Roman" pitchFamily="18" charset="0"/>
                  </a:endParaRPr>
                </a:p>
              </p:txBody>
            </p:sp>
            <p:sp>
              <p:nvSpPr>
                <p:cNvPr id="136" name="Rectangle 71"/>
                <p:cNvSpPr>
                  <a:spLocks noChangeArrowheads="1"/>
                </p:cNvSpPr>
                <p:nvPr/>
              </p:nvSpPr>
              <p:spPr bwMode="auto">
                <a:xfrm>
                  <a:off x="3394" y="2378"/>
                  <a:ext cx="138" cy="15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2000">
                      <a:solidFill>
                        <a:srgbClr val="000080"/>
                      </a:solidFill>
                      <a:latin typeface="Times New Roman" pitchFamily="18" charset="0"/>
                    </a:rPr>
                    <a:t>V</a:t>
                  </a:r>
                  <a:r>
                    <a:rPr lang="en-US" sz="2000" baseline="-25000">
                      <a:solidFill>
                        <a:srgbClr val="000080"/>
                      </a:solidFill>
                      <a:latin typeface="Times New Roman" pitchFamily="18" charset="0"/>
                    </a:rPr>
                    <a:t>n</a:t>
                  </a:r>
                  <a:endParaRPr lang="en-US" sz="2000">
                    <a:latin typeface="Times New Roman" pitchFamily="18" charset="0"/>
                  </a:endParaRPr>
                </a:p>
              </p:txBody>
            </p:sp>
          </p:grpSp>
        </p:grpSp>
        <p:sp>
          <p:nvSpPr>
            <p:cNvPr id="126" name="Line 74"/>
            <p:cNvSpPr>
              <a:spLocks noChangeShapeType="1"/>
            </p:cNvSpPr>
            <p:nvPr/>
          </p:nvSpPr>
          <p:spPr bwMode="auto">
            <a:xfrm flipH="1">
              <a:off x="4416" y="2853"/>
              <a:ext cx="119" cy="100"/>
            </a:xfrm>
            <a:prstGeom prst="line">
              <a:avLst/>
            </a:prstGeom>
            <a:noFill/>
            <a:ln w="28575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127" name="Line 75"/>
            <p:cNvSpPr>
              <a:spLocks noChangeShapeType="1"/>
            </p:cNvSpPr>
            <p:nvPr/>
          </p:nvSpPr>
          <p:spPr bwMode="auto">
            <a:xfrm flipH="1">
              <a:off x="4416" y="3256"/>
              <a:ext cx="119" cy="100"/>
            </a:xfrm>
            <a:prstGeom prst="line">
              <a:avLst/>
            </a:prstGeom>
            <a:noFill/>
            <a:ln w="28575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128" name="Line 76"/>
            <p:cNvSpPr>
              <a:spLocks noChangeShapeType="1"/>
            </p:cNvSpPr>
            <p:nvPr/>
          </p:nvSpPr>
          <p:spPr bwMode="auto">
            <a:xfrm flipH="1">
              <a:off x="4416" y="3804"/>
              <a:ext cx="119" cy="100"/>
            </a:xfrm>
            <a:prstGeom prst="line">
              <a:avLst/>
            </a:prstGeom>
            <a:noFill/>
            <a:ln w="28575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</p:grpSp>
      <p:grpSp>
        <p:nvGrpSpPr>
          <p:cNvPr id="163" name="Group 80"/>
          <p:cNvGrpSpPr>
            <a:grpSpLocks/>
          </p:cNvGrpSpPr>
          <p:nvPr/>
        </p:nvGrpSpPr>
        <p:grpSpPr bwMode="auto">
          <a:xfrm>
            <a:off x="8515380" y="5000636"/>
            <a:ext cx="342900" cy="1320800"/>
            <a:chOff x="5296" y="1512"/>
            <a:chExt cx="216" cy="832"/>
          </a:xfrm>
        </p:grpSpPr>
        <p:sp>
          <p:nvSpPr>
            <p:cNvPr id="164" name="Rectangle 81"/>
            <p:cNvSpPr>
              <a:spLocks noChangeArrowheads="1"/>
            </p:cNvSpPr>
            <p:nvPr/>
          </p:nvSpPr>
          <p:spPr bwMode="auto">
            <a:xfrm>
              <a:off x="5352" y="1680"/>
              <a:ext cx="120" cy="42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65" name="Line 82"/>
            <p:cNvSpPr>
              <a:spLocks noChangeShapeType="1"/>
            </p:cNvSpPr>
            <p:nvPr/>
          </p:nvSpPr>
          <p:spPr bwMode="auto">
            <a:xfrm>
              <a:off x="5408" y="1512"/>
              <a:ext cx="0" cy="16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166" name="Line 83"/>
            <p:cNvSpPr>
              <a:spLocks noChangeShapeType="1"/>
            </p:cNvSpPr>
            <p:nvPr/>
          </p:nvSpPr>
          <p:spPr bwMode="auto">
            <a:xfrm>
              <a:off x="5408" y="2104"/>
              <a:ext cx="0" cy="1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167" name="AutoShape 84"/>
            <p:cNvSpPr>
              <a:spLocks noChangeArrowheads="1"/>
            </p:cNvSpPr>
            <p:nvPr/>
          </p:nvSpPr>
          <p:spPr bwMode="auto">
            <a:xfrm flipV="1">
              <a:off x="5296" y="2288"/>
              <a:ext cx="216" cy="56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/>
            </a:p>
          </p:txBody>
        </p:sp>
      </p:grpSp>
      <p:graphicFrame>
        <p:nvGraphicFramePr>
          <p:cNvPr id="4099" name="Object 3"/>
          <p:cNvGraphicFramePr>
            <a:graphicFrameLocks noChangeAspect="1"/>
          </p:cNvGraphicFramePr>
          <p:nvPr/>
        </p:nvGraphicFramePr>
        <p:xfrm>
          <a:off x="936625" y="5357813"/>
          <a:ext cx="1206500" cy="500062"/>
        </p:xfrm>
        <a:graphic>
          <a:graphicData uri="http://schemas.openxmlformats.org/presentationml/2006/ole">
            <p:oleObj spid="_x0000_s4099" name="Equation" r:id="rId3" imgW="520560" imgH="215640" progId="Equation.3">
              <p:embed/>
            </p:oleObj>
          </a:graphicData>
        </a:graphic>
      </p:graphicFrame>
      <p:graphicFrame>
        <p:nvGraphicFramePr>
          <p:cNvPr id="4100" name="Object 4"/>
          <p:cNvGraphicFramePr>
            <a:graphicFrameLocks noChangeAspect="1"/>
          </p:cNvGraphicFramePr>
          <p:nvPr/>
        </p:nvGraphicFramePr>
        <p:xfrm>
          <a:off x="1000125" y="5786438"/>
          <a:ext cx="928688" cy="463550"/>
        </p:xfrm>
        <a:graphic>
          <a:graphicData uri="http://schemas.openxmlformats.org/presentationml/2006/ole">
            <p:oleObj spid="_x0000_s4100" name="Equation" r:id="rId4" imgW="45720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  <p:bldP spid="79" grpId="0"/>
      <p:bldP spid="80" grpId="0"/>
      <p:bldP spid="81" grpId="0"/>
      <p:bldP spid="82" grpId="0" animBg="1"/>
      <p:bldP spid="8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0" name="Rectangle 5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" name="TextBox 4"/>
          <p:cNvSpPr txBox="1"/>
          <p:nvPr/>
        </p:nvSpPr>
        <p:spPr>
          <a:xfrm>
            <a:off x="0" y="0"/>
            <a:ext cx="89297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2.1/ </a:t>
            </a:r>
            <a:r>
              <a:rPr lang="en-US" sz="3200" b="1" u="sng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Mạch chỉnh lưu không điều khiển</a:t>
            </a:r>
            <a:r>
              <a:rPr lang="en-US" sz="3200" b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 b="1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571480"/>
            <a:ext cx="8215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2.1.1- </a:t>
            </a:r>
            <a:r>
              <a:rPr lang="en-US" sz="3200" u="sng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Chỉnh lưu nguồn 1 pha</a:t>
            </a:r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4282" y="1142984"/>
            <a:ext cx="5500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en-US" sz="3200" u="sng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Mạch chỉnh lưu bán kỳ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2844" y="1785926"/>
            <a:ext cx="52864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28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Mạch chỉnh lưu bán kỳ tải R</a:t>
            </a:r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073" name="Object 1"/>
          <p:cNvGraphicFramePr>
            <a:graphicFrameLocks noChangeAspect="1"/>
          </p:cNvGraphicFramePr>
          <p:nvPr/>
        </p:nvGraphicFramePr>
        <p:xfrm>
          <a:off x="556617" y="2928934"/>
          <a:ext cx="7553262" cy="3214710"/>
        </p:xfrm>
        <a:graphic>
          <a:graphicData uri="http://schemas.openxmlformats.org/presentationml/2006/ole">
            <p:oleObj spid="_x0000_s3073" name="Visio" r:id="rId3" imgW="3018749" imgH="1285154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142852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Trị trung bình điện áp trên tải:</a:t>
            </a:r>
            <a:endParaRPr lang="vi-VN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1357298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Trị trung bình dòng điện qua tải:</a:t>
            </a:r>
            <a:endParaRPr lang="vi-VN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" name="Object 4"/>
          <p:cNvGraphicFramePr>
            <a:graphicFrameLocks noChangeAspect="1"/>
          </p:cNvGraphicFramePr>
          <p:nvPr/>
        </p:nvGraphicFramePr>
        <p:xfrm>
          <a:off x="206761" y="571480"/>
          <a:ext cx="3763655" cy="928694"/>
        </p:xfrm>
        <a:graphic>
          <a:graphicData uri="http://schemas.openxmlformats.org/presentationml/2006/ole">
            <p:oleObj spid="_x0000_s2052" name="Equation" r:id="rId3" imgW="1955520" imgH="482400" progId="Equation.3">
              <p:embed/>
            </p:oleObj>
          </a:graphicData>
        </a:graphic>
      </p:graphicFrame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053" name="Object 5"/>
          <p:cNvGraphicFramePr>
            <a:graphicFrameLocks noChangeAspect="1"/>
          </p:cNvGraphicFramePr>
          <p:nvPr/>
        </p:nvGraphicFramePr>
        <p:xfrm>
          <a:off x="1006387" y="1785926"/>
          <a:ext cx="1810524" cy="785818"/>
        </p:xfrm>
        <a:graphic>
          <a:graphicData uri="http://schemas.openxmlformats.org/presentationml/2006/ole">
            <p:oleObj spid="_x0000_s2053" name="Equation" r:id="rId4" imgW="914400" imgH="393700" progId="Equation.3">
              <p:embed/>
            </p:oleObj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0" y="2500306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Trị hiệu dụng điện áp trên tải:</a:t>
            </a:r>
            <a:endParaRPr lang="vi-VN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055" name="Object 7"/>
          <p:cNvGraphicFramePr>
            <a:graphicFrameLocks noChangeAspect="1"/>
          </p:cNvGraphicFramePr>
          <p:nvPr/>
        </p:nvGraphicFramePr>
        <p:xfrm>
          <a:off x="4786314" y="428604"/>
          <a:ext cx="4410108" cy="4685740"/>
        </p:xfrm>
        <a:graphic>
          <a:graphicData uri="http://schemas.openxmlformats.org/presentationml/2006/ole">
            <p:oleObj spid="_x0000_s2055" name="Visio" r:id="rId5" imgW="4267225" imgH="4546761" progId="">
              <p:embed/>
            </p:oleObj>
          </a:graphicData>
        </a:graphic>
      </p:graphicFrame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056" name="Object 8"/>
          <p:cNvGraphicFramePr>
            <a:graphicFrameLocks noChangeAspect="1"/>
          </p:cNvGraphicFramePr>
          <p:nvPr/>
        </p:nvGraphicFramePr>
        <p:xfrm>
          <a:off x="-32" y="3104532"/>
          <a:ext cx="4786346" cy="1038848"/>
        </p:xfrm>
        <a:graphic>
          <a:graphicData uri="http://schemas.openxmlformats.org/presentationml/2006/ole">
            <p:oleObj spid="_x0000_s2056" name="Equation" r:id="rId6" imgW="2387600" imgH="520700" progId="Equation.3">
              <p:embed/>
            </p:oleObj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0" y="4071942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Trị hiệu dụng dòng điện qua tải:</a:t>
            </a:r>
            <a:endParaRPr lang="vi-VN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058" name="Object 10"/>
          <p:cNvGraphicFramePr>
            <a:graphicFrameLocks noChangeAspect="1"/>
          </p:cNvGraphicFramePr>
          <p:nvPr/>
        </p:nvGraphicFramePr>
        <p:xfrm>
          <a:off x="1571604" y="4572008"/>
          <a:ext cx="1349579" cy="847726"/>
        </p:xfrm>
        <a:graphic>
          <a:graphicData uri="http://schemas.openxmlformats.org/presentationml/2006/ole">
            <p:oleObj spid="_x0000_s2058" name="Equation" r:id="rId7" imgW="634725" imgH="393529" progId="Equation.3">
              <p:embed/>
            </p:oleObj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4643438" y="5000636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Công suất trung bình trên tải:</a:t>
            </a:r>
            <a:endParaRPr lang="vi-VN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060" name="Object 12"/>
          <p:cNvGraphicFramePr>
            <a:graphicFrameLocks noChangeAspect="1"/>
          </p:cNvGraphicFramePr>
          <p:nvPr/>
        </p:nvGraphicFramePr>
        <p:xfrm>
          <a:off x="5786446" y="5572140"/>
          <a:ext cx="2448376" cy="928694"/>
        </p:xfrm>
        <a:graphic>
          <a:graphicData uri="http://schemas.openxmlformats.org/presentationml/2006/ole">
            <p:oleObj spid="_x0000_s2060" name="Equation" r:id="rId8" imgW="1104900" imgH="419100" progId="Equation.3">
              <p:embed/>
            </p:oleObj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-71470" y="5477548"/>
            <a:ext cx="742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Điện áp ngược cực đại đặt </a:t>
            </a:r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lên </a:t>
            </a:r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diode:</a:t>
            </a:r>
            <a:endParaRPr lang="vi-VN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Object 13"/>
          <p:cNvGraphicFramePr>
            <a:graphicFrameLocks noChangeAspect="1"/>
          </p:cNvGraphicFramePr>
          <p:nvPr/>
        </p:nvGraphicFramePr>
        <p:xfrm>
          <a:off x="1214414" y="6000768"/>
          <a:ext cx="2003425" cy="642937"/>
        </p:xfrm>
        <a:graphic>
          <a:graphicData uri="http://schemas.openxmlformats.org/presentationml/2006/ole">
            <p:oleObj spid="_x0000_s2061" name="Equation" r:id="rId9" imgW="761669" imgH="241195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2" grpId="0"/>
      <p:bldP spid="16" grpId="0"/>
      <p:bldP spid="19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2844" y="0"/>
            <a:ext cx="385765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Ví dụ</a:t>
            </a:r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Cho mạch chỉnh lưu như hình vẽ, biết nguồn</a:t>
            </a:r>
          </a:p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có trị hiệu dụng là 100V, f=50Hz, tải R=10</a:t>
            </a:r>
            <a:r>
              <a:rPr lang="el-GR" sz="2400" smtClean="0">
                <a:latin typeface="Times New Roman" pitchFamily="18" charset="0"/>
                <a:cs typeface="Times New Roman" pitchFamily="18" charset="0"/>
              </a:rPr>
              <a:t>Ω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Xác định dòng trung bình qua tải và công suất tiêu thụ trên tải?</a:t>
            </a:r>
            <a:endParaRPr lang="vi-VN" sz="24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3554" name="Object 2"/>
          <p:cNvGraphicFramePr>
            <a:graphicFrameLocks noChangeAspect="1"/>
          </p:cNvGraphicFramePr>
          <p:nvPr/>
        </p:nvGraphicFramePr>
        <p:xfrm>
          <a:off x="4286248" y="0"/>
          <a:ext cx="5035520" cy="2143112"/>
        </p:xfrm>
        <a:graphic>
          <a:graphicData uri="http://schemas.openxmlformats.org/presentationml/2006/ole">
            <p:oleObj spid="_x0000_s23554" name="Visio" r:id="rId3" imgW="3018749" imgH="1285154" progId="">
              <p:embed/>
            </p:oleObj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143372" y="2285992"/>
            <a:ext cx="12144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endParaRPr lang="vi-VN" sz="2800" b="1" u="sng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596" y="2714620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- Dòng trung bình qua tải:</a:t>
            </a:r>
            <a:endParaRPr lang="vi-VN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4348" y="3214686"/>
            <a:ext cx="1143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Ta có:</a:t>
            </a:r>
            <a:endParaRPr lang="vi-VN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3555" name="Object 3"/>
          <p:cNvGraphicFramePr>
            <a:graphicFrameLocks noChangeAspect="1"/>
          </p:cNvGraphicFramePr>
          <p:nvPr/>
        </p:nvGraphicFramePr>
        <p:xfrm>
          <a:off x="1785917" y="3214686"/>
          <a:ext cx="2543545" cy="465139"/>
        </p:xfrm>
        <a:graphic>
          <a:graphicData uri="http://schemas.openxmlformats.org/presentationml/2006/ole">
            <p:oleObj spid="_x0000_s23555" name="Equation" r:id="rId4" imgW="1371600" imgH="254000" progId="Equation.3">
              <p:embed/>
            </p:oleObj>
          </a:graphicData>
        </a:graphic>
      </p:graphicFrame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3557" name="Object 5"/>
          <p:cNvGraphicFramePr>
            <a:graphicFrameLocks noChangeAspect="1"/>
          </p:cNvGraphicFramePr>
          <p:nvPr/>
        </p:nvGraphicFramePr>
        <p:xfrm>
          <a:off x="1857356" y="3643314"/>
          <a:ext cx="1692851" cy="667528"/>
        </p:xfrm>
        <a:graphic>
          <a:graphicData uri="http://schemas.openxmlformats.org/presentationml/2006/ole">
            <p:oleObj spid="_x0000_s23557" name="Equation" r:id="rId5" imgW="1002865" imgH="393529" progId="Equation.3">
              <p:embed/>
            </p:oleObj>
          </a:graphicData>
        </a:graphic>
      </p:graphicFrame>
      <p:sp>
        <p:nvSpPr>
          <p:cNvPr id="2356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3559" name="Object 7"/>
          <p:cNvGraphicFramePr>
            <a:graphicFrameLocks noChangeAspect="1"/>
          </p:cNvGraphicFramePr>
          <p:nvPr/>
        </p:nvGraphicFramePr>
        <p:xfrm>
          <a:off x="1928794" y="4286256"/>
          <a:ext cx="1783092" cy="714380"/>
        </p:xfrm>
        <a:graphic>
          <a:graphicData uri="http://schemas.openxmlformats.org/presentationml/2006/ole">
            <p:oleObj spid="_x0000_s23559" name="Equation" r:id="rId6" imgW="990170" imgH="393529" progId="Equation.3">
              <p:embed/>
            </p:oleObj>
          </a:graphicData>
        </a:graphic>
      </p:graphicFrame>
      <p:sp>
        <p:nvSpPr>
          <p:cNvPr id="15" name="Right Arrow 14"/>
          <p:cNvSpPr/>
          <p:nvPr/>
        </p:nvSpPr>
        <p:spPr>
          <a:xfrm>
            <a:off x="1214414" y="4500570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/>
          <p:cNvSpPr txBox="1"/>
          <p:nvPr/>
        </p:nvSpPr>
        <p:spPr>
          <a:xfrm>
            <a:off x="428596" y="4906044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- Công suất tiêu thụ trên tải:</a:t>
            </a:r>
            <a:endParaRPr lang="vi-VN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6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3561" name="Object 9"/>
          <p:cNvGraphicFramePr>
            <a:graphicFrameLocks noChangeAspect="1"/>
          </p:cNvGraphicFramePr>
          <p:nvPr/>
        </p:nvGraphicFramePr>
        <p:xfrm>
          <a:off x="5429256" y="4857760"/>
          <a:ext cx="2250130" cy="754065"/>
        </p:xfrm>
        <a:graphic>
          <a:graphicData uri="http://schemas.openxmlformats.org/presentationml/2006/ole">
            <p:oleObj spid="_x0000_s23561" name="Equation" r:id="rId7" imgW="1180800" imgH="393480" progId="Equation.3">
              <p:embed/>
            </p:oleObj>
          </a:graphicData>
        </a:graphic>
      </p:graphicFrame>
      <p:sp>
        <p:nvSpPr>
          <p:cNvPr id="23564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3563" name="Object 11"/>
          <p:cNvGraphicFramePr>
            <a:graphicFrameLocks noChangeAspect="1"/>
          </p:cNvGraphicFramePr>
          <p:nvPr/>
        </p:nvGraphicFramePr>
        <p:xfrm>
          <a:off x="5500694" y="5786453"/>
          <a:ext cx="2242135" cy="838419"/>
        </p:xfrm>
        <a:graphic>
          <a:graphicData uri="http://schemas.openxmlformats.org/presentationml/2006/ole">
            <p:oleObj spid="_x0000_s23563" name="Equation" r:id="rId8" imgW="1117600" imgH="419100" progId="Equation.3">
              <p:embed/>
            </p:oleObj>
          </a:graphicData>
        </a:graphic>
      </p:graphicFrame>
      <p:sp>
        <p:nvSpPr>
          <p:cNvPr id="21" name="Right Arrow 20"/>
          <p:cNvSpPr/>
          <p:nvPr/>
        </p:nvSpPr>
        <p:spPr>
          <a:xfrm>
            <a:off x="4853762" y="6069926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5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15" grpId="0" animBg="1"/>
      <p:bldP spid="16" grpId="0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52864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28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Mạch chỉnh lưu bán kỳ tải RL</a:t>
            </a:r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4578" name="Object 2"/>
          <p:cNvGraphicFramePr>
            <a:graphicFrameLocks noChangeAspect="1"/>
          </p:cNvGraphicFramePr>
          <p:nvPr/>
        </p:nvGraphicFramePr>
        <p:xfrm>
          <a:off x="5000627" y="500042"/>
          <a:ext cx="4369796" cy="1839914"/>
        </p:xfrm>
        <a:graphic>
          <a:graphicData uri="http://schemas.openxmlformats.org/presentationml/2006/ole">
            <p:oleObj spid="_x0000_s24578" name="Visio" r:id="rId3" imgW="3034945" imgH="1271387" progId="">
              <p:embed/>
            </p:oleObj>
          </a:graphicData>
        </a:graphic>
      </p:graphicFrame>
      <p:graphicFrame>
        <p:nvGraphicFramePr>
          <p:cNvPr id="24579" name="Object 3"/>
          <p:cNvGraphicFramePr>
            <a:graphicFrameLocks noChangeAspect="1"/>
          </p:cNvGraphicFramePr>
          <p:nvPr/>
        </p:nvGraphicFramePr>
        <p:xfrm>
          <a:off x="4559300" y="2438400"/>
          <a:ext cx="4572000" cy="3873500"/>
        </p:xfrm>
        <a:graphic>
          <a:graphicData uri="http://schemas.openxmlformats.org/presentationml/2006/ole">
            <p:oleObj spid="_x0000_s24579" name="Visio" r:id="rId4" imgW="4906985" imgH="3454610" progId="">
              <p:embed/>
            </p:oleObj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-71470" y="1071546"/>
            <a:ext cx="5072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hiệu dụng dòng điện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71470" y="2786058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trung bình dòng điện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4581" name="Object 5"/>
          <p:cNvGraphicFramePr>
            <a:graphicFrameLocks noChangeAspect="1"/>
          </p:cNvGraphicFramePr>
          <p:nvPr/>
        </p:nvGraphicFramePr>
        <p:xfrm>
          <a:off x="714348" y="1691002"/>
          <a:ext cx="3500462" cy="952180"/>
        </p:xfrm>
        <a:graphic>
          <a:graphicData uri="http://schemas.openxmlformats.org/presentationml/2006/ole">
            <p:oleObj spid="_x0000_s24581" name="Equation" r:id="rId5" imgW="1624895" imgH="444307" progId="Equation.3">
              <p:embed/>
            </p:oleObj>
          </a:graphicData>
        </a:graphic>
      </p:graphicFrame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4583" name="Object 7"/>
          <p:cNvGraphicFramePr>
            <a:graphicFrameLocks noChangeAspect="1"/>
          </p:cNvGraphicFramePr>
          <p:nvPr/>
        </p:nvGraphicFramePr>
        <p:xfrm>
          <a:off x="851755" y="3429000"/>
          <a:ext cx="3068405" cy="928694"/>
        </p:xfrm>
        <a:graphic>
          <a:graphicData uri="http://schemas.openxmlformats.org/presentationml/2006/ole">
            <p:oleObj spid="_x0000_s24583" name="Equation" r:id="rId6" imgW="1307532" imgH="393529" progId="Equation.3">
              <p:embed/>
            </p:oleObj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-71470" y="4405978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Công suất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4585" name="Object 9"/>
          <p:cNvGraphicFramePr>
            <a:graphicFrameLocks noChangeAspect="1"/>
          </p:cNvGraphicFramePr>
          <p:nvPr/>
        </p:nvGraphicFramePr>
        <p:xfrm>
          <a:off x="1025078" y="5072074"/>
          <a:ext cx="2346174" cy="857256"/>
        </p:xfrm>
        <a:graphic>
          <a:graphicData uri="http://schemas.openxmlformats.org/presentationml/2006/ole">
            <p:oleObj spid="_x0000_s24585" name="Equation" r:id="rId7" imgW="660240" imgH="241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7429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en-US" sz="3200" u="sng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Mạch chỉnh lưu hai nửa chu kỳ tải R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1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84" y="571480"/>
            <a:ext cx="4095332" cy="195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5602" name="Object 2"/>
          <p:cNvGraphicFramePr>
            <a:graphicFrameLocks noChangeAspect="1"/>
          </p:cNvGraphicFramePr>
          <p:nvPr/>
        </p:nvGraphicFramePr>
        <p:xfrm>
          <a:off x="1643042" y="2374900"/>
          <a:ext cx="5943600" cy="4483100"/>
        </p:xfrm>
        <a:graphic>
          <a:graphicData uri="http://schemas.openxmlformats.org/presentationml/2006/ole">
            <p:oleObj spid="_x0000_s25602" name="Visio" r:id="rId4" imgW="4905635" imgH="3037293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28596" y="785794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trung bình điện áp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7158" y="2191400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trung bình dòng điện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2" name="TextBox 11"/>
          <p:cNvSpPr txBox="1"/>
          <p:nvPr/>
        </p:nvSpPr>
        <p:spPr>
          <a:xfrm>
            <a:off x="428596" y="3620160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hiệu dụng điện áp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7656" name="Object 8"/>
          <p:cNvGraphicFramePr>
            <a:graphicFrameLocks noChangeAspect="1"/>
          </p:cNvGraphicFramePr>
          <p:nvPr/>
        </p:nvGraphicFramePr>
        <p:xfrm>
          <a:off x="1720395" y="1333258"/>
          <a:ext cx="3780299" cy="881296"/>
        </p:xfrm>
        <a:graphic>
          <a:graphicData uri="http://schemas.openxmlformats.org/presentationml/2006/ole">
            <p:oleObj spid="_x0000_s27656" name="Equation" r:id="rId3" imgW="2070000" imgH="482400" progId="Equation.3">
              <p:embed/>
            </p:oleObj>
          </a:graphicData>
        </a:graphic>
      </p:graphicFrame>
      <p:graphicFrame>
        <p:nvGraphicFramePr>
          <p:cNvPr id="27657" name="Object 9"/>
          <p:cNvGraphicFramePr>
            <a:graphicFrameLocks noChangeAspect="1"/>
          </p:cNvGraphicFramePr>
          <p:nvPr/>
        </p:nvGraphicFramePr>
        <p:xfrm>
          <a:off x="2214546" y="2820986"/>
          <a:ext cx="1865113" cy="750890"/>
        </p:xfrm>
        <a:graphic>
          <a:graphicData uri="http://schemas.openxmlformats.org/presentationml/2006/ole">
            <p:oleObj spid="_x0000_s27657" name="Equation" r:id="rId4" imgW="990360" imgH="393480" progId="Equation.3">
              <p:embed/>
            </p:oleObj>
          </a:graphicData>
        </a:graphic>
      </p:graphicFrame>
      <p:graphicFrame>
        <p:nvGraphicFramePr>
          <p:cNvPr id="27658" name="Object 10"/>
          <p:cNvGraphicFramePr>
            <a:graphicFrameLocks noChangeAspect="1"/>
          </p:cNvGraphicFramePr>
          <p:nvPr/>
        </p:nvGraphicFramePr>
        <p:xfrm>
          <a:off x="1785918" y="4286256"/>
          <a:ext cx="3763563" cy="857256"/>
        </p:xfrm>
        <a:graphic>
          <a:graphicData uri="http://schemas.openxmlformats.org/presentationml/2006/ole">
            <p:oleObj spid="_x0000_s27658" name="Equation" r:id="rId5" imgW="2298600" imgH="520560" progId="Equation.3">
              <p:embed/>
            </p:oleObj>
          </a:graphicData>
        </a:graphic>
      </p:graphicFrame>
      <p:sp>
        <p:nvSpPr>
          <p:cNvPr id="2766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3" name="TextBox 22"/>
          <p:cNvSpPr txBox="1"/>
          <p:nvPr/>
        </p:nvSpPr>
        <p:spPr>
          <a:xfrm>
            <a:off x="1643010" y="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28596" y="5143512"/>
            <a:ext cx="5419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hiệu dụng dòng điện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7661" name="Object 13"/>
          <p:cNvGraphicFramePr>
            <a:graphicFrameLocks noChangeAspect="1"/>
          </p:cNvGraphicFramePr>
          <p:nvPr/>
        </p:nvGraphicFramePr>
        <p:xfrm>
          <a:off x="1998779" y="5715016"/>
          <a:ext cx="2467859" cy="857256"/>
        </p:xfrm>
        <a:graphic>
          <a:graphicData uri="http://schemas.openxmlformats.org/presentationml/2006/ole">
            <p:oleObj spid="_x0000_s27661" name="Equation" r:id="rId6" imgW="1206360" imgH="4060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2" grpId="0"/>
      <p:bldP spid="23" grpId="0"/>
      <p:bldP spid="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20" y="21429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0034" y="1071546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Công suất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6625" name="Object 1"/>
          <p:cNvGraphicFramePr>
            <a:graphicFrameLocks noChangeAspect="1"/>
          </p:cNvGraphicFramePr>
          <p:nvPr/>
        </p:nvGraphicFramePr>
        <p:xfrm>
          <a:off x="1500166" y="1643050"/>
          <a:ext cx="3474197" cy="990601"/>
        </p:xfrm>
        <a:graphic>
          <a:graphicData uri="http://schemas.openxmlformats.org/presentationml/2006/ole">
            <p:oleObj spid="_x0000_s26625" name="Equation" r:id="rId3" imgW="1473200" imgH="419100" progId="Equation.3">
              <p:embed/>
            </p:oleObj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00034" y="2643182"/>
            <a:ext cx="742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ngược cực đại đặt lên mỗi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" name="Object 3"/>
          <p:cNvGraphicFramePr>
            <a:graphicFrameLocks noChangeAspect="1"/>
          </p:cNvGraphicFramePr>
          <p:nvPr/>
        </p:nvGraphicFramePr>
        <p:xfrm>
          <a:off x="2428875" y="3214688"/>
          <a:ext cx="2481524" cy="714378"/>
        </p:xfrm>
        <a:graphic>
          <a:graphicData uri="http://schemas.openxmlformats.org/presentationml/2006/ole">
            <p:oleObj spid="_x0000_s26627" name="Equation" r:id="rId4" imgW="838080" imgH="241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674" name="Object 2"/>
          <p:cNvGraphicFramePr>
            <a:graphicFrameLocks noChangeAspect="1"/>
          </p:cNvGraphicFramePr>
          <p:nvPr/>
        </p:nvGraphicFramePr>
        <p:xfrm>
          <a:off x="1571604" y="571480"/>
          <a:ext cx="5214974" cy="1793075"/>
        </p:xfrm>
        <a:graphic>
          <a:graphicData uri="http://schemas.openxmlformats.org/presentationml/2006/ole">
            <p:oleObj spid="_x0000_s28674" name="Visio" r:id="rId3" imgW="2624905" imgH="901038" progId="">
              <p:embed/>
            </p:oleObj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0"/>
            <a:ext cx="7429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c) </a:t>
            </a:r>
            <a:r>
              <a:rPr lang="en-US" sz="3200" u="sng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Mạch chỉnh lưu cầu một pha tải R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8675" name="Object 3"/>
          <p:cNvGraphicFramePr>
            <a:graphicFrameLocks noChangeAspect="1"/>
          </p:cNvGraphicFramePr>
          <p:nvPr/>
        </p:nvGraphicFramePr>
        <p:xfrm>
          <a:off x="1571604" y="2214554"/>
          <a:ext cx="5397500" cy="4559300"/>
        </p:xfrm>
        <a:graphic>
          <a:graphicData uri="http://schemas.openxmlformats.org/presentationml/2006/ole">
            <p:oleObj spid="_x0000_s28675" name="Visio" r:id="rId4" imgW="4966372" imgH="3431126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28596" y="785794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trung bình điện áp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7158" y="2143116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trung bình dòng điện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2" name="TextBox 11"/>
          <p:cNvSpPr txBox="1"/>
          <p:nvPr/>
        </p:nvSpPr>
        <p:spPr>
          <a:xfrm>
            <a:off x="428596" y="3620160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hiệu dụng điện áp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7656" name="Object 8"/>
          <p:cNvGraphicFramePr>
            <a:graphicFrameLocks noChangeAspect="1"/>
          </p:cNvGraphicFramePr>
          <p:nvPr/>
        </p:nvGraphicFramePr>
        <p:xfrm>
          <a:off x="1720395" y="1333258"/>
          <a:ext cx="3780299" cy="881296"/>
        </p:xfrm>
        <a:graphic>
          <a:graphicData uri="http://schemas.openxmlformats.org/presentationml/2006/ole">
            <p:oleObj spid="_x0000_s29698" name="Equation" r:id="rId3" imgW="2070000" imgH="482400" progId="Equation.3">
              <p:embed/>
            </p:oleObj>
          </a:graphicData>
        </a:graphic>
      </p:graphicFrame>
      <p:graphicFrame>
        <p:nvGraphicFramePr>
          <p:cNvPr id="27657" name="Object 9"/>
          <p:cNvGraphicFramePr>
            <a:graphicFrameLocks noChangeAspect="1"/>
          </p:cNvGraphicFramePr>
          <p:nvPr/>
        </p:nvGraphicFramePr>
        <p:xfrm>
          <a:off x="2214546" y="2820986"/>
          <a:ext cx="1865113" cy="750890"/>
        </p:xfrm>
        <a:graphic>
          <a:graphicData uri="http://schemas.openxmlformats.org/presentationml/2006/ole">
            <p:oleObj spid="_x0000_s29699" name="Equation" r:id="rId4" imgW="990360" imgH="393480" progId="Equation.3">
              <p:embed/>
            </p:oleObj>
          </a:graphicData>
        </a:graphic>
      </p:graphicFrame>
      <p:graphicFrame>
        <p:nvGraphicFramePr>
          <p:cNvPr id="27658" name="Object 10"/>
          <p:cNvGraphicFramePr>
            <a:graphicFrameLocks noChangeAspect="1"/>
          </p:cNvGraphicFramePr>
          <p:nvPr/>
        </p:nvGraphicFramePr>
        <p:xfrm>
          <a:off x="1785918" y="4286256"/>
          <a:ext cx="3763563" cy="857256"/>
        </p:xfrm>
        <a:graphic>
          <a:graphicData uri="http://schemas.openxmlformats.org/presentationml/2006/ole">
            <p:oleObj spid="_x0000_s29700" name="Equation" r:id="rId5" imgW="2298600" imgH="520560" progId="Equation.3">
              <p:embed/>
            </p:oleObj>
          </a:graphicData>
        </a:graphic>
      </p:graphicFrame>
      <p:sp>
        <p:nvSpPr>
          <p:cNvPr id="2766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3" name="TextBox 22"/>
          <p:cNvSpPr txBox="1"/>
          <p:nvPr/>
        </p:nvSpPr>
        <p:spPr>
          <a:xfrm>
            <a:off x="1643010" y="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28596" y="5143512"/>
            <a:ext cx="5419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hiệu dụng dòng điện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7661" name="Object 13"/>
          <p:cNvGraphicFramePr>
            <a:graphicFrameLocks noChangeAspect="1"/>
          </p:cNvGraphicFramePr>
          <p:nvPr/>
        </p:nvGraphicFramePr>
        <p:xfrm>
          <a:off x="2000232" y="5715016"/>
          <a:ext cx="2467859" cy="857256"/>
        </p:xfrm>
        <a:graphic>
          <a:graphicData uri="http://schemas.openxmlformats.org/presentationml/2006/ole">
            <p:oleObj spid="_x0000_s29701" name="Equation" r:id="rId6" imgW="1206360" imgH="4060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2" grpId="0"/>
      <p:bldP spid="23" grpId="0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20" y="21429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0034" y="1071546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Công suất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6625" name="Object 1"/>
          <p:cNvGraphicFramePr>
            <a:graphicFrameLocks noChangeAspect="1"/>
          </p:cNvGraphicFramePr>
          <p:nvPr/>
        </p:nvGraphicFramePr>
        <p:xfrm>
          <a:off x="1500166" y="1643050"/>
          <a:ext cx="3474197" cy="990601"/>
        </p:xfrm>
        <a:graphic>
          <a:graphicData uri="http://schemas.openxmlformats.org/presentationml/2006/ole">
            <p:oleObj spid="_x0000_s30722" name="Equation" r:id="rId3" imgW="1473200" imgH="419100" progId="Equation.3">
              <p:embed/>
            </p:oleObj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00034" y="2643182"/>
            <a:ext cx="742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ngược cực đại đặt lên mỗi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6626" name="Object 2"/>
          <p:cNvGraphicFramePr>
            <a:graphicFrameLocks noChangeAspect="1"/>
          </p:cNvGraphicFramePr>
          <p:nvPr/>
        </p:nvGraphicFramePr>
        <p:xfrm>
          <a:off x="2071670" y="3214686"/>
          <a:ext cx="2003975" cy="642942"/>
        </p:xfrm>
        <a:graphic>
          <a:graphicData uri="http://schemas.openxmlformats.org/presentationml/2006/ole">
            <p:oleObj spid="_x0000_s30723" name="Equation" r:id="rId4" imgW="761669" imgH="241195" progId="Equation.3">
              <p:embed/>
            </p:oleObj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71472" y="3857628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Hệ số công suất: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0724" name="Object 4"/>
          <p:cNvGraphicFramePr>
            <a:graphicFrameLocks noChangeAspect="1"/>
          </p:cNvGraphicFramePr>
          <p:nvPr/>
        </p:nvGraphicFramePr>
        <p:xfrm>
          <a:off x="2000232" y="4429132"/>
          <a:ext cx="1876160" cy="1000132"/>
        </p:xfrm>
        <a:graphic>
          <a:graphicData uri="http://schemas.openxmlformats.org/presentationml/2006/ole">
            <p:oleObj spid="_x0000_s30724" name="Equation" r:id="rId5" imgW="812447" imgH="431613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7429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d) </a:t>
            </a:r>
            <a:r>
              <a:rPr lang="en-US" sz="3200" u="sng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Mạch chỉnh lưu cầu một pha tải RL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2772" name="Object 4"/>
          <p:cNvGraphicFramePr>
            <a:graphicFrameLocks noChangeAspect="1"/>
          </p:cNvGraphicFramePr>
          <p:nvPr/>
        </p:nvGraphicFramePr>
        <p:xfrm>
          <a:off x="4143372" y="571480"/>
          <a:ext cx="4775200" cy="1803400"/>
        </p:xfrm>
        <a:graphic>
          <a:graphicData uri="http://schemas.openxmlformats.org/presentationml/2006/ole">
            <p:oleObj spid="_x0000_s32772" name="Visio" r:id="rId3" imgW="2647310" imgH="1002533" progId="">
              <p:embed/>
            </p:oleObj>
          </a:graphicData>
        </a:graphic>
      </p:graphicFrame>
      <p:graphicFrame>
        <p:nvGraphicFramePr>
          <p:cNvPr id="32773" name="Object 5"/>
          <p:cNvGraphicFramePr>
            <a:graphicFrameLocks noChangeAspect="1"/>
          </p:cNvGraphicFramePr>
          <p:nvPr/>
        </p:nvGraphicFramePr>
        <p:xfrm>
          <a:off x="142844" y="1785926"/>
          <a:ext cx="5357850" cy="5120654"/>
        </p:xfrm>
        <a:graphic>
          <a:graphicData uri="http://schemas.openxmlformats.org/presentationml/2006/ole">
            <p:oleObj spid="_x0000_s32773" name="Visio" r:id="rId4" imgW="6833553" imgH="6521595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28596" y="785794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0034" y="1785926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trung bình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2" name="TextBox 11"/>
          <p:cNvSpPr txBox="1"/>
          <p:nvPr/>
        </p:nvSpPr>
        <p:spPr>
          <a:xfrm>
            <a:off x="357158" y="3000372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trung bình qua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766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3" name="TextBox 22"/>
          <p:cNvSpPr txBox="1"/>
          <p:nvPr/>
        </p:nvSpPr>
        <p:spPr>
          <a:xfrm>
            <a:off x="1643010" y="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57158" y="4214818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hiệu dụng qua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57158" y="5477548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hiệu dụng qua nguồn: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3803" name="Object 11"/>
          <p:cNvGraphicFramePr>
            <a:graphicFrameLocks noChangeAspect="1"/>
          </p:cNvGraphicFramePr>
          <p:nvPr/>
        </p:nvGraphicFramePr>
        <p:xfrm>
          <a:off x="5134285" y="571480"/>
          <a:ext cx="1587767" cy="928694"/>
        </p:xfrm>
        <a:graphic>
          <a:graphicData uri="http://schemas.openxmlformats.org/presentationml/2006/ole">
            <p:oleObj spid="_x0000_s33803" name="Equation" r:id="rId3" imgW="672840" imgH="393480" progId="Equation.3">
              <p:embed/>
            </p:oleObj>
          </a:graphicData>
        </a:graphic>
      </p:graphicFrame>
      <p:graphicFrame>
        <p:nvGraphicFramePr>
          <p:cNvPr id="33804" name="Object 12"/>
          <p:cNvGraphicFramePr>
            <a:graphicFrameLocks noChangeAspect="1"/>
          </p:cNvGraphicFramePr>
          <p:nvPr/>
        </p:nvGraphicFramePr>
        <p:xfrm>
          <a:off x="4500562" y="1571612"/>
          <a:ext cx="2532278" cy="1006418"/>
        </p:xfrm>
        <a:graphic>
          <a:graphicData uri="http://schemas.openxmlformats.org/presentationml/2006/ole">
            <p:oleObj spid="_x0000_s33804" name="Equation" r:id="rId4" imgW="990360" imgH="393480" progId="Equation.3">
              <p:embed/>
            </p:oleObj>
          </a:graphicData>
        </a:graphic>
      </p:graphicFrame>
      <p:sp>
        <p:nvSpPr>
          <p:cNvPr id="33806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33808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3807" name="Object 15"/>
          <p:cNvGraphicFramePr>
            <a:graphicFrameLocks noChangeAspect="1"/>
          </p:cNvGraphicFramePr>
          <p:nvPr/>
        </p:nvGraphicFramePr>
        <p:xfrm>
          <a:off x="4643438" y="3929066"/>
          <a:ext cx="3242993" cy="1043642"/>
        </p:xfrm>
        <a:graphic>
          <a:graphicData uri="http://schemas.openxmlformats.org/presentationml/2006/ole">
            <p:oleObj spid="_x0000_s33807" name="Equation" r:id="rId5" imgW="1473200" imgH="469900" progId="Equation.3">
              <p:embed/>
            </p:oleObj>
          </a:graphicData>
        </a:graphic>
      </p:graphicFrame>
      <p:sp>
        <p:nvSpPr>
          <p:cNvPr id="33810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3809" name="Object 17"/>
          <p:cNvGraphicFramePr>
            <a:graphicFrameLocks noChangeAspect="1"/>
          </p:cNvGraphicFramePr>
          <p:nvPr/>
        </p:nvGraphicFramePr>
        <p:xfrm>
          <a:off x="4857752" y="5286388"/>
          <a:ext cx="3083741" cy="1000132"/>
        </p:xfrm>
        <a:graphic>
          <a:graphicData uri="http://schemas.openxmlformats.org/presentationml/2006/ole">
            <p:oleObj spid="_x0000_s33809" name="Equation" r:id="rId6" imgW="1409700" imgH="457200" progId="Equation.3">
              <p:embed/>
            </p:oleObj>
          </a:graphicData>
        </a:graphic>
      </p:graphicFrame>
      <p:graphicFrame>
        <p:nvGraphicFramePr>
          <p:cNvPr id="33812" name="Object 20"/>
          <p:cNvGraphicFramePr>
            <a:graphicFrameLocks noChangeAspect="1"/>
          </p:cNvGraphicFramePr>
          <p:nvPr/>
        </p:nvGraphicFramePr>
        <p:xfrm>
          <a:off x="4820881" y="2786058"/>
          <a:ext cx="1322755" cy="1000132"/>
        </p:xfrm>
        <a:graphic>
          <a:graphicData uri="http://schemas.openxmlformats.org/presentationml/2006/ole">
            <p:oleObj spid="_x0000_s33812" name="Equation" r:id="rId7" imgW="52056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2" grpId="0"/>
      <p:bldP spid="23" grpId="0"/>
      <p:bldP spid="20" grpId="0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42852"/>
            <a:ext cx="464343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0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Cho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diod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230V , f=50Hz.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R=10Ω, L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phẳng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tải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diod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c)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nguồn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5842" name="Object 2"/>
          <p:cNvGraphicFramePr>
            <a:graphicFrameLocks noChangeAspect="1"/>
          </p:cNvGraphicFramePr>
          <p:nvPr/>
        </p:nvGraphicFramePr>
        <p:xfrm>
          <a:off x="4429124" y="785794"/>
          <a:ext cx="4783653" cy="1806592"/>
        </p:xfrm>
        <a:graphic>
          <a:graphicData uri="http://schemas.openxmlformats.org/presentationml/2006/ole">
            <p:oleObj spid="_x0000_s35842" name="Visio" r:id="rId3" imgW="2647310" imgH="1002533" progId="">
              <p:embed/>
            </p:oleObj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000628" y="2928934"/>
            <a:ext cx="16430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endParaRPr lang="vi-VN" sz="2800" u="sng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86050" y="3500438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a) - Điện áp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5843" name="Object 3"/>
          <p:cNvGraphicFramePr>
            <a:graphicFrameLocks noChangeAspect="1"/>
          </p:cNvGraphicFramePr>
          <p:nvPr/>
        </p:nvGraphicFramePr>
        <p:xfrm>
          <a:off x="4000495" y="4106869"/>
          <a:ext cx="3015699" cy="536577"/>
        </p:xfrm>
        <a:graphic>
          <a:graphicData uri="http://schemas.openxmlformats.org/presentationml/2006/ole">
            <p:oleObj spid="_x0000_s35843" name="Equation" r:id="rId4" imgW="1409088" imgH="253890" progId="Equation.3">
              <p:embed/>
            </p:oleObj>
          </a:graphicData>
        </a:graphic>
      </p:graphicFrame>
      <p:graphicFrame>
        <p:nvGraphicFramePr>
          <p:cNvPr id="35845" name="Object 5"/>
          <p:cNvGraphicFramePr>
            <a:graphicFrameLocks noChangeAspect="1"/>
          </p:cNvGraphicFramePr>
          <p:nvPr/>
        </p:nvGraphicFramePr>
        <p:xfrm>
          <a:off x="4357685" y="4714884"/>
          <a:ext cx="2763037" cy="785818"/>
        </p:xfrm>
        <a:graphic>
          <a:graphicData uri="http://schemas.openxmlformats.org/presentationml/2006/ole">
            <p:oleObj spid="_x0000_s35845" name="Equation" r:id="rId5" imgW="1384200" imgH="393480" progId="Equation.3">
              <p:embed/>
            </p:oleObj>
          </a:graphicData>
        </a:graphic>
      </p:graphicFrame>
      <p:sp>
        <p:nvSpPr>
          <p:cNvPr id="10" name="Right Arrow 9"/>
          <p:cNvSpPr/>
          <p:nvPr/>
        </p:nvSpPr>
        <p:spPr>
          <a:xfrm>
            <a:off x="3714744" y="4926918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1" name="TextBox 10"/>
          <p:cNvSpPr txBox="1"/>
          <p:nvPr/>
        </p:nvSpPr>
        <p:spPr>
          <a:xfrm>
            <a:off x="3000364" y="5334672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trung bình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5846" name="Object 6"/>
          <p:cNvGraphicFramePr>
            <a:graphicFrameLocks noChangeAspect="1"/>
          </p:cNvGraphicFramePr>
          <p:nvPr/>
        </p:nvGraphicFramePr>
        <p:xfrm>
          <a:off x="4429123" y="5857892"/>
          <a:ext cx="2544115" cy="857256"/>
        </p:xfrm>
        <a:graphic>
          <a:graphicData uri="http://schemas.openxmlformats.org/presentationml/2006/ole">
            <p:oleObj spid="_x0000_s35846" name="Equation" r:id="rId6" imgW="116820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 animBg="1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14348" y="500042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b) - Dòng trung bình qua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5058" name="Object 2"/>
          <p:cNvGraphicFramePr>
            <a:graphicFrameLocks noChangeAspect="1"/>
          </p:cNvGraphicFramePr>
          <p:nvPr/>
        </p:nvGraphicFramePr>
        <p:xfrm>
          <a:off x="2571736" y="928670"/>
          <a:ext cx="2666251" cy="928694"/>
        </p:xfrm>
        <a:graphic>
          <a:graphicData uri="http://schemas.openxmlformats.org/presentationml/2006/ole">
            <p:oleObj spid="_x0000_s45058" name="Equation" r:id="rId3" imgW="1130040" imgH="393480" progId="Equation.3">
              <p:embed/>
            </p:oleObj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000100" y="1895765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hiệu dụng qua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5059" name="Object 3"/>
          <p:cNvGraphicFramePr>
            <a:graphicFrameLocks noChangeAspect="1"/>
          </p:cNvGraphicFramePr>
          <p:nvPr/>
        </p:nvGraphicFramePr>
        <p:xfrm>
          <a:off x="2571735" y="2500306"/>
          <a:ext cx="3482603" cy="928694"/>
        </p:xfrm>
        <a:graphic>
          <a:graphicData uri="http://schemas.openxmlformats.org/presentationml/2006/ole">
            <p:oleObj spid="_x0000_s45059" name="Equation" r:id="rId4" imgW="1511280" imgH="406080" progId="Equation.3">
              <p:embed/>
            </p:oleObj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14348" y="3610277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c) Dòng hiệu dụng qua nguồn: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5060" name="Object 4"/>
          <p:cNvGraphicFramePr>
            <a:graphicFrameLocks noChangeAspect="1"/>
          </p:cNvGraphicFramePr>
          <p:nvPr/>
        </p:nvGraphicFramePr>
        <p:xfrm>
          <a:off x="2099452" y="4357694"/>
          <a:ext cx="4472812" cy="1000132"/>
        </p:xfrm>
        <a:graphic>
          <a:graphicData uri="http://schemas.openxmlformats.org/presentationml/2006/ole">
            <p:oleObj spid="_x0000_s45060" name="Equation" r:id="rId5" imgW="2031840" imgH="457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-24"/>
            <a:ext cx="8215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2.1.2- </a:t>
            </a:r>
            <a:r>
              <a:rPr lang="en-US" sz="3200" u="sng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Chỉnh lưu nguồn 3 pha</a:t>
            </a:r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6866" name="Object 2"/>
          <p:cNvGraphicFramePr>
            <a:graphicFrameLocks noChangeAspect="1"/>
          </p:cNvGraphicFramePr>
          <p:nvPr/>
        </p:nvGraphicFramePr>
        <p:xfrm>
          <a:off x="5143504" y="1096415"/>
          <a:ext cx="4000528" cy="2689775"/>
        </p:xfrm>
        <a:graphic>
          <a:graphicData uri="http://schemas.openxmlformats.org/presentationml/2006/ole">
            <p:oleObj spid="_x0000_s36866" name="Visio" r:id="rId3" imgW="2659188" imgH="1665490" progId="">
              <p:embed/>
            </p:oleObj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0" y="486771"/>
            <a:ext cx="8286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2.1.2.1) </a:t>
            </a:r>
            <a:r>
              <a:rPr lang="en-US" sz="3200" u="sng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Mạch chỉnh lưu ba pha hình tia tải RLE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6867" name="Object 3"/>
          <p:cNvGraphicFramePr>
            <a:graphicFrameLocks noChangeAspect="1"/>
          </p:cNvGraphicFramePr>
          <p:nvPr/>
        </p:nvGraphicFramePr>
        <p:xfrm>
          <a:off x="34627" y="1295400"/>
          <a:ext cx="5251753" cy="4991120"/>
        </p:xfrm>
        <a:graphic>
          <a:graphicData uri="http://schemas.openxmlformats.org/presentationml/2006/ole">
            <p:oleObj spid="_x0000_s36867" name="Visio" r:id="rId4" imgW="6697773" imgH="6386359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28596" y="785794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0034" y="1643050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trung bình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2" name="TextBox 11"/>
          <p:cNvSpPr txBox="1"/>
          <p:nvPr/>
        </p:nvSpPr>
        <p:spPr>
          <a:xfrm>
            <a:off x="500066" y="2548590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trung bình qua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766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3" name="TextBox 22"/>
          <p:cNvSpPr txBox="1"/>
          <p:nvPr/>
        </p:nvSpPr>
        <p:spPr>
          <a:xfrm>
            <a:off x="1643010" y="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00066" y="3262970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hiệu dụng qua nguồn: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2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8919" name="Object 7"/>
          <p:cNvGraphicFramePr>
            <a:graphicFrameLocks noChangeAspect="1"/>
          </p:cNvGraphicFramePr>
          <p:nvPr/>
        </p:nvGraphicFramePr>
        <p:xfrm>
          <a:off x="4665153" y="500042"/>
          <a:ext cx="3253818" cy="928694"/>
        </p:xfrm>
        <a:graphic>
          <a:graphicData uri="http://schemas.openxmlformats.org/presentationml/2006/ole">
            <p:oleObj spid="_x0000_s38919" name="Equation" r:id="rId3" imgW="1524000" imgH="431800" progId="Equation.3">
              <p:embed/>
            </p:oleObj>
          </a:graphicData>
        </a:graphic>
      </p:graphicFrame>
      <p:sp>
        <p:nvSpPr>
          <p:cNvPr id="3892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8921" name="Object 9"/>
          <p:cNvGraphicFramePr>
            <a:graphicFrameLocks noChangeAspect="1"/>
          </p:cNvGraphicFramePr>
          <p:nvPr/>
        </p:nvGraphicFramePr>
        <p:xfrm>
          <a:off x="4357686" y="1500174"/>
          <a:ext cx="1872247" cy="928694"/>
        </p:xfrm>
        <a:graphic>
          <a:graphicData uri="http://schemas.openxmlformats.org/presentationml/2006/ole">
            <p:oleObj spid="_x0000_s38921" name="Equation" r:id="rId4" imgW="799753" imgH="393529" progId="Equation.3">
              <p:embed/>
            </p:oleObj>
          </a:graphicData>
        </a:graphic>
      </p:graphicFrame>
      <p:graphicFrame>
        <p:nvGraphicFramePr>
          <p:cNvPr id="38923" name="Object 11"/>
          <p:cNvGraphicFramePr>
            <a:graphicFrameLocks noChangeAspect="1"/>
          </p:cNvGraphicFramePr>
          <p:nvPr/>
        </p:nvGraphicFramePr>
        <p:xfrm>
          <a:off x="5000628" y="2350461"/>
          <a:ext cx="1143008" cy="864225"/>
        </p:xfrm>
        <a:graphic>
          <a:graphicData uri="http://schemas.openxmlformats.org/presentationml/2006/ole">
            <p:oleObj spid="_x0000_s38923" name="Equation" r:id="rId5" imgW="520560" imgH="393480" progId="Equation.3">
              <p:embed/>
            </p:oleObj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500034" y="3977350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Công suất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26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8925" name="Object 13"/>
          <p:cNvGraphicFramePr>
            <a:graphicFrameLocks noChangeAspect="1"/>
          </p:cNvGraphicFramePr>
          <p:nvPr/>
        </p:nvGraphicFramePr>
        <p:xfrm>
          <a:off x="5023841" y="3975824"/>
          <a:ext cx="1548423" cy="596184"/>
        </p:xfrm>
        <a:graphic>
          <a:graphicData uri="http://schemas.openxmlformats.org/presentationml/2006/ole">
            <p:oleObj spid="_x0000_s38925" name="Equation" r:id="rId6" imgW="596900" imgH="228600" progId="Equation.3">
              <p:embed/>
            </p:oleObj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500034" y="4691730"/>
            <a:ext cx="742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ngược cực đại đặt lên mỗi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8927" name="Object 15"/>
          <p:cNvGraphicFramePr>
            <a:graphicFrameLocks noChangeAspect="1"/>
          </p:cNvGraphicFramePr>
          <p:nvPr/>
        </p:nvGraphicFramePr>
        <p:xfrm>
          <a:off x="6824898" y="4643446"/>
          <a:ext cx="2013872" cy="571504"/>
        </p:xfrm>
        <a:graphic>
          <a:graphicData uri="http://schemas.openxmlformats.org/presentationml/2006/ole">
            <p:oleObj spid="_x0000_s38927" name="Equation" r:id="rId7" imgW="927000" imgH="266400" progId="Equation.3">
              <p:embed/>
            </p:oleObj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571472" y="5715016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Hệ số công suất: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8929" name="Object 17"/>
          <p:cNvGraphicFramePr>
            <a:graphicFrameLocks noChangeAspect="1"/>
          </p:cNvGraphicFramePr>
          <p:nvPr/>
        </p:nvGraphicFramePr>
        <p:xfrm>
          <a:off x="3929058" y="5500702"/>
          <a:ext cx="1912017" cy="928694"/>
        </p:xfrm>
        <a:graphic>
          <a:graphicData uri="http://schemas.openxmlformats.org/presentationml/2006/ole">
            <p:oleObj spid="_x0000_s38929" name="Equation" r:id="rId8" imgW="888840" imgH="431640" progId="Equation.3">
              <p:embed/>
            </p:oleObj>
          </a:graphicData>
        </a:graphic>
      </p:graphicFrame>
      <p:graphicFrame>
        <p:nvGraphicFramePr>
          <p:cNvPr id="38930" name="Object 18"/>
          <p:cNvGraphicFramePr>
            <a:graphicFrameLocks noChangeAspect="1"/>
          </p:cNvGraphicFramePr>
          <p:nvPr/>
        </p:nvGraphicFramePr>
        <p:xfrm>
          <a:off x="4844763" y="3071810"/>
          <a:ext cx="1870377" cy="857256"/>
        </p:xfrm>
        <a:graphic>
          <a:graphicData uri="http://schemas.openxmlformats.org/presentationml/2006/ole">
            <p:oleObj spid="_x0000_s38930" name="Equation" r:id="rId9" imgW="914400" imgH="419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38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38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38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500"/>
                                        <p:tgtEl>
                                          <p:spTgt spid="38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2" grpId="0"/>
      <p:bldP spid="23" grpId="0"/>
      <p:bldP spid="22" grpId="0"/>
      <p:bldP spid="21" grpId="0"/>
      <p:bldP spid="24" grpId="0"/>
      <p:bldP spid="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62" name="Object 2"/>
          <p:cNvGraphicFramePr>
            <a:graphicFrameLocks noChangeAspect="1"/>
          </p:cNvGraphicFramePr>
          <p:nvPr/>
        </p:nvGraphicFramePr>
        <p:xfrm>
          <a:off x="4999415" y="500042"/>
          <a:ext cx="4144585" cy="2786082"/>
        </p:xfrm>
        <a:graphic>
          <a:graphicData uri="http://schemas.openxmlformats.org/presentationml/2006/ole">
            <p:oleObj spid="_x0000_s40962" name="Visio" r:id="rId3" imgW="2659188" imgH="1665490" progId="">
              <p:embed/>
            </p:oleObj>
          </a:graphicData>
        </a:graphic>
      </p:graphicFrame>
      <p:sp>
        <p:nvSpPr>
          <p:cNvPr id="5" name="Rectangle 4"/>
          <p:cNvSpPr/>
          <p:nvPr/>
        </p:nvSpPr>
        <p:spPr>
          <a:xfrm>
            <a:off x="0" y="142852"/>
            <a:ext cx="492919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0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Cho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khiển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tia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220V, f=50Hz, R=10Ω, E=100V, L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phẳng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tải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tải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c)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ngược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diode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chịu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d)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00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diode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e)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nguồn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f)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suất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thụ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tải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g)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suất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lưu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29256" y="3643314"/>
            <a:ext cx="185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endParaRPr lang="vi-VN" sz="24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57422" y="4286256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a) Điện áp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0963" name="Object 3"/>
          <p:cNvGraphicFramePr>
            <a:graphicFrameLocks noChangeAspect="1"/>
          </p:cNvGraphicFramePr>
          <p:nvPr/>
        </p:nvGraphicFramePr>
        <p:xfrm>
          <a:off x="3318264" y="4857760"/>
          <a:ext cx="2995624" cy="539752"/>
        </p:xfrm>
        <a:graphic>
          <a:graphicData uri="http://schemas.openxmlformats.org/presentationml/2006/ole">
            <p:oleObj spid="_x0000_s40963" name="Equation" r:id="rId4" imgW="1396800" imgH="253800" progId="Equation.3">
              <p:embed/>
            </p:oleObj>
          </a:graphicData>
        </a:graphic>
      </p:graphicFrame>
      <p:graphicFrame>
        <p:nvGraphicFramePr>
          <p:cNvPr id="40964" name="Object 4"/>
          <p:cNvGraphicFramePr>
            <a:graphicFrameLocks noChangeAspect="1"/>
          </p:cNvGraphicFramePr>
          <p:nvPr/>
        </p:nvGraphicFramePr>
        <p:xfrm>
          <a:off x="3084408" y="5643578"/>
          <a:ext cx="3487856" cy="714380"/>
        </p:xfrm>
        <a:graphic>
          <a:graphicData uri="http://schemas.openxmlformats.org/presentationml/2006/ole">
            <p:oleObj spid="_x0000_s40964" name="Equation" r:id="rId5" imgW="2095200" imgH="431640" progId="Equation.3">
              <p:embed/>
            </p:oleObj>
          </a:graphicData>
        </a:graphic>
      </p:graphicFrame>
      <p:sp>
        <p:nvSpPr>
          <p:cNvPr id="9" name="Right Arrow 8"/>
          <p:cNvSpPr/>
          <p:nvPr/>
        </p:nvSpPr>
        <p:spPr>
          <a:xfrm>
            <a:off x="2428860" y="5857892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71470" y="191136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b) Dòng trung bình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6082" name="Object 2"/>
          <p:cNvGraphicFramePr>
            <a:graphicFrameLocks noChangeAspect="1"/>
          </p:cNvGraphicFramePr>
          <p:nvPr/>
        </p:nvGraphicFramePr>
        <p:xfrm>
          <a:off x="4071934" y="71438"/>
          <a:ext cx="2813649" cy="785794"/>
        </p:xfrm>
        <a:graphic>
          <a:graphicData uri="http://schemas.openxmlformats.org/presentationml/2006/ole">
            <p:oleObj spid="_x0000_s46082" name="Equation" r:id="rId3" imgW="1396800" imgH="393480" progId="Equation.3">
              <p:embed/>
            </p:oleObj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-142908" y="1071546"/>
            <a:ext cx="742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c) Điện áp ngược cực đại đặt lên mỗi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6084" name="Object 4"/>
          <p:cNvGraphicFramePr>
            <a:graphicFrameLocks noChangeAspect="1"/>
          </p:cNvGraphicFramePr>
          <p:nvPr/>
        </p:nvGraphicFramePr>
        <p:xfrm>
          <a:off x="1857356" y="1850220"/>
          <a:ext cx="4786346" cy="773179"/>
        </p:xfrm>
        <a:graphic>
          <a:graphicData uri="http://schemas.openxmlformats.org/presentationml/2006/ole">
            <p:oleObj spid="_x0000_s46084" name="Equation" r:id="rId4" imgW="1638000" imgH="266400" progId="Equation.3">
              <p:embed/>
            </p:oleObj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-71470" y="2928934"/>
            <a:ext cx="5715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d) Dòng trung bình qua mỗi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6085" name="Object 5"/>
          <p:cNvGraphicFramePr>
            <a:graphicFrameLocks noChangeAspect="1"/>
          </p:cNvGraphicFramePr>
          <p:nvPr/>
        </p:nvGraphicFramePr>
        <p:xfrm>
          <a:off x="5214942" y="2714620"/>
          <a:ext cx="2516461" cy="928694"/>
        </p:xfrm>
        <a:graphic>
          <a:graphicData uri="http://schemas.openxmlformats.org/presentationml/2006/ole">
            <p:oleObj spid="_x0000_s46085" name="Equation" r:id="rId5" imgW="1066680" imgH="393480" progId="Equation.3">
              <p:embed/>
            </p:oleObj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0" y="3691598"/>
            <a:ext cx="5857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e) Trị hiệu dụng dòng điện qua nguồn: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6087" name="Object 7"/>
          <p:cNvGraphicFramePr>
            <a:graphicFrameLocks noChangeAspect="1"/>
          </p:cNvGraphicFramePr>
          <p:nvPr/>
        </p:nvGraphicFramePr>
        <p:xfrm>
          <a:off x="5572132" y="3500438"/>
          <a:ext cx="3273159" cy="1000132"/>
        </p:xfrm>
        <a:graphic>
          <a:graphicData uri="http://schemas.openxmlformats.org/presentationml/2006/ole">
            <p:oleObj spid="_x0000_s46087" name="Equation" r:id="rId6" imgW="1346040" imgH="419040" progId="Equation.3">
              <p:embed/>
            </p:oleObj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0" y="4572008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f) Công suất tiêu thụ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6088" name="Object 8"/>
          <p:cNvGraphicFramePr>
            <a:graphicFrameLocks noChangeAspect="1"/>
          </p:cNvGraphicFramePr>
          <p:nvPr/>
        </p:nvGraphicFramePr>
        <p:xfrm>
          <a:off x="4643437" y="4572008"/>
          <a:ext cx="3889402" cy="714380"/>
        </p:xfrm>
        <a:graphic>
          <a:graphicData uri="http://schemas.openxmlformats.org/presentationml/2006/ole">
            <p:oleObj spid="_x0000_s46088" name="Equation" r:id="rId7" imgW="1231560" imgH="228600" progId="Equation.3">
              <p:embed/>
            </p:oleObj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0" y="5500702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g) Hệ số công suất: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6089" name="Object 9"/>
          <p:cNvGraphicFramePr>
            <a:graphicFrameLocks noChangeAspect="1"/>
          </p:cNvGraphicFramePr>
          <p:nvPr/>
        </p:nvGraphicFramePr>
        <p:xfrm>
          <a:off x="3044488" y="5357826"/>
          <a:ext cx="2813396" cy="928694"/>
        </p:xfrm>
        <a:graphic>
          <a:graphicData uri="http://schemas.openxmlformats.org/presentationml/2006/ole">
            <p:oleObj spid="_x0000_s46089" name="Equation" r:id="rId8" imgW="1307880" imgH="431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46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4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46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9" grpId="0"/>
      <p:bldP spid="11" grpId="0"/>
      <p:bldP spid="14" grpId="0"/>
      <p:bldP spid="1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938" name="Object 2"/>
          <p:cNvGraphicFramePr>
            <a:graphicFrameLocks noChangeAspect="1"/>
          </p:cNvGraphicFramePr>
          <p:nvPr/>
        </p:nvGraphicFramePr>
        <p:xfrm>
          <a:off x="5051877" y="857232"/>
          <a:ext cx="4235031" cy="1928826"/>
        </p:xfrm>
        <a:graphic>
          <a:graphicData uri="http://schemas.openxmlformats.org/presentationml/2006/ole">
            <p:oleObj spid="_x0000_s39938" name="Visio" r:id="rId3" imgW="3856375" imgH="1761317" progId="">
              <p:embed/>
            </p:oleObj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0"/>
            <a:ext cx="8286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2.1.2.2) </a:t>
            </a:r>
            <a:r>
              <a:rPr lang="en-US" sz="3200" u="sng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Mạch chỉnh lưu ba pha hình cầu tải RLE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9939" name="Object 3"/>
          <p:cNvGraphicFramePr>
            <a:graphicFrameLocks noChangeAspect="1"/>
          </p:cNvGraphicFramePr>
          <p:nvPr/>
        </p:nvGraphicFramePr>
        <p:xfrm>
          <a:off x="101388" y="1000109"/>
          <a:ext cx="4899240" cy="5503068"/>
        </p:xfrm>
        <a:graphic>
          <a:graphicData uri="http://schemas.openxmlformats.org/presentationml/2006/ole">
            <p:oleObj spid="_x0000_s39939" name="Visio" r:id="rId4" imgW="6473452" imgH="7267422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28596" y="785794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0034" y="1643050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trung bình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2" name="TextBox 11"/>
          <p:cNvSpPr txBox="1"/>
          <p:nvPr/>
        </p:nvSpPr>
        <p:spPr>
          <a:xfrm>
            <a:off x="500066" y="2548590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trung bình qua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766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3" name="TextBox 22"/>
          <p:cNvSpPr txBox="1"/>
          <p:nvPr/>
        </p:nvSpPr>
        <p:spPr>
          <a:xfrm>
            <a:off x="1643010" y="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00066" y="3262970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hiệu dụng qua nguồn: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2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3892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8921" name="Object 9"/>
          <p:cNvGraphicFramePr>
            <a:graphicFrameLocks noChangeAspect="1"/>
          </p:cNvGraphicFramePr>
          <p:nvPr/>
        </p:nvGraphicFramePr>
        <p:xfrm>
          <a:off x="4357686" y="1500174"/>
          <a:ext cx="1872247" cy="928694"/>
        </p:xfrm>
        <a:graphic>
          <a:graphicData uri="http://schemas.openxmlformats.org/presentationml/2006/ole">
            <p:oleObj spid="_x0000_s44035" name="Equation" r:id="rId3" imgW="799753" imgH="393529" progId="Equation.3">
              <p:embed/>
            </p:oleObj>
          </a:graphicData>
        </a:graphic>
      </p:graphicFrame>
      <p:graphicFrame>
        <p:nvGraphicFramePr>
          <p:cNvPr id="38923" name="Object 11"/>
          <p:cNvGraphicFramePr>
            <a:graphicFrameLocks noChangeAspect="1"/>
          </p:cNvGraphicFramePr>
          <p:nvPr/>
        </p:nvGraphicFramePr>
        <p:xfrm>
          <a:off x="5000628" y="2350461"/>
          <a:ext cx="1143008" cy="864225"/>
        </p:xfrm>
        <a:graphic>
          <a:graphicData uri="http://schemas.openxmlformats.org/presentationml/2006/ole">
            <p:oleObj spid="_x0000_s44036" name="Equation" r:id="rId4" imgW="520560" imgH="393480" progId="Equation.3">
              <p:embed/>
            </p:oleObj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500034" y="3977350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Công suất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26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8925" name="Object 13"/>
          <p:cNvGraphicFramePr>
            <a:graphicFrameLocks noChangeAspect="1"/>
          </p:cNvGraphicFramePr>
          <p:nvPr/>
        </p:nvGraphicFramePr>
        <p:xfrm>
          <a:off x="5023841" y="3975824"/>
          <a:ext cx="1548423" cy="596184"/>
        </p:xfrm>
        <a:graphic>
          <a:graphicData uri="http://schemas.openxmlformats.org/presentationml/2006/ole">
            <p:oleObj spid="_x0000_s44038" name="Equation" r:id="rId5" imgW="596900" imgH="228600" progId="Equation.3">
              <p:embed/>
            </p:oleObj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500034" y="4691730"/>
            <a:ext cx="742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ngược cực đại đặt lên mỗi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8927" name="Object 15"/>
          <p:cNvGraphicFramePr>
            <a:graphicFrameLocks noChangeAspect="1"/>
          </p:cNvGraphicFramePr>
          <p:nvPr/>
        </p:nvGraphicFramePr>
        <p:xfrm>
          <a:off x="6824898" y="4643446"/>
          <a:ext cx="2013872" cy="571504"/>
        </p:xfrm>
        <a:graphic>
          <a:graphicData uri="http://schemas.openxmlformats.org/presentationml/2006/ole">
            <p:oleObj spid="_x0000_s44039" name="Equation" r:id="rId6" imgW="927000" imgH="266400" progId="Equation.3">
              <p:embed/>
            </p:oleObj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571472" y="5715016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Hệ số công suất: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8929" name="Object 17"/>
          <p:cNvGraphicFramePr>
            <a:graphicFrameLocks noChangeAspect="1"/>
          </p:cNvGraphicFramePr>
          <p:nvPr/>
        </p:nvGraphicFramePr>
        <p:xfrm>
          <a:off x="3924855" y="5500702"/>
          <a:ext cx="1912017" cy="928694"/>
        </p:xfrm>
        <a:graphic>
          <a:graphicData uri="http://schemas.openxmlformats.org/presentationml/2006/ole">
            <p:oleObj spid="_x0000_s44040" name="Equation" r:id="rId7" imgW="888840" imgH="431640" progId="Equation.3">
              <p:embed/>
            </p:oleObj>
          </a:graphicData>
        </a:graphic>
      </p:graphicFrame>
      <p:graphicFrame>
        <p:nvGraphicFramePr>
          <p:cNvPr id="44041" name="Object 9"/>
          <p:cNvGraphicFramePr>
            <a:graphicFrameLocks noChangeAspect="1"/>
          </p:cNvGraphicFramePr>
          <p:nvPr/>
        </p:nvGraphicFramePr>
        <p:xfrm>
          <a:off x="4690259" y="635885"/>
          <a:ext cx="2774980" cy="792851"/>
        </p:xfrm>
        <a:graphic>
          <a:graphicData uri="http://schemas.openxmlformats.org/presentationml/2006/ole">
            <p:oleObj spid="_x0000_s44041" name="Equation" r:id="rId8" imgW="1511280" imgH="431640" progId="Equation.3">
              <p:embed/>
            </p:oleObj>
          </a:graphicData>
        </a:graphic>
      </p:graphicFrame>
      <p:graphicFrame>
        <p:nvGraphicFramePr>
          <p:cNvPr id="44042" name="Object 10"/>
          <p:cNvGraphicFramePr>
            <a:graphicFrameLocks noChangeAspect="1"/>
          </p:cNvGraphicFramePr>
          <p:nvPr/>
        </p:nvGraphicFramePr>
        <p:xfrm>
          <a:off x="4924355" y="3071810"/>
          <a:ext cx="1772529" cy="857256"/>
        </p:xfrm>
        <a:graphic>
          <a:graphicData uri="http://schemas.openxmlformats.org/presentationml/2006/ole">
            <p:oleObj spid="_x0000_s44042" name="Equation" r:id="rId9" imgW="1054080" imgH="4442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4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44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38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38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500"/>
                                        <p:tgtEl>
                                          <p:spTgt spid="38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2" grpId="0"/>
      <p:bldP spid="23" grpId="0"/>
      <p:bldP spid="22" grpId="0"/>
      <p:bldP spid="21" grpId="0"/>
      <p:bldP spid="24" grpId="0"/>
      <p:bldP spid="2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406" y="71414"/>
            <a:ext cx="484503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2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khiển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mắc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R </a:t>
            </a:r>
            <a:r>
              <a:rPr lang="en-US" sz="220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sz="220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l-GR" sz="2200" smtClean="0">
                <a:latin typeface="Times New Roman" pitchFamily="18" charset="0"/>
                <a:cs typeface="Times New Roman" pitchFamily="18" charset="0"/>
              </a:rPr>
              <a:t>Ω</a:t>
            </a:r>
            <a:r>
              <a:rPr lang="en-US" sz="22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smtClean="0">
                <a:latin typeface="Times New Roman" pitchFamily="18" charset="0"/>
                <a:cs typeface="Times New Roman" pitchFamily="18" charset="0"/>
              </a:rPr>
              <a:t>E=50V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L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phẳng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xoay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chiều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U=220 V.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lưu</a:t>
            </a:r>
            <a:endParaRPr lang="en-US" sz="2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suất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. </a:t>
            </a:r>
          </a:p>
          <a:p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20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2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smtClean="0">
                <a:latin typeface="Times New Roman" pitchFamily="18" charset="0"/>
                <a:cs typeface="Times New Roman" pitchFamily="18" charset="0"/>
              </a:rPr>
              <a:t>diode 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. </a:t>
            </a:r>
          </a:p>
          <a:p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e.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suất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. </a:t>
            </a:r>
          </a:p>
        </p:txBody>
      </p:sp>
      <p:graphicFrame>
        <p:nvGraphicFramePr>
          <p:cNvPr id="43010" name="Object 2"/>
          <p:cNvGraphicFramePr>
            <a:graphicFrameLocks noChangeAspect="1"/>
          </p:cNvGraphicFramePr>
          <p:nvPr/>
        </p:nvGraphicFramePr>
        <p:xfrm>
          <a:off x="4908550" y="1071546"/>
          <a:ext cx="4235450" cy="1928813"/>
        </p:xfrm>
        <a:graphic>
          <a:graphicData uri="http://schemas.openxmlformats.org/presentationml/2006/ole">
            <p:oleObj spid="_x0000_s43010" name="Visio" r:id="rId3" imgW="3856375" imgH="1761317" progId="">
              <p:embed/>
            </p:oleObj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572000" y="4500570"/>
            <a:ext cx="185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endParaRPr lang="vi-VN" sz="24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0034" y="5000636"/>
            <a:ext cx="5929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a) - Trị trung bình điện áp chỉnh lưu: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3011" name="Object 3"/>
          <p:cNvGraphicFramePr>
            <a:graphicFrameLocks noChangeAspect="1"/>
          </p:cNvGraphicFramePr>
          <p:nvPr/>
        </p:nvGraphicFramePr>
        <p:xfrm>
          <a:off x="2928926" y="5500702"/>
          <a:ext cx="2995613" cy="539750"/>
        </p:xfrm>
        <a:graphic>
          <a:graphicData uri="http://schemas.openxmlformats.org/presentationml/2006/ole">
            <p:oleObj spid="_x0000_s43011" name="Equation" r:id="rId4" imgW="1396800" imgH="253800" progId="Equation.3">
              <p:embed/>
            </p:oleObj>
          </a:graphicData>
        </a:graphic>
      </p:graphicFrame>
      <p:sp>
        <p:nvSpPr>
          <p:cNvPr id="7" name="Right Arrow 6"/>
          <p:cNvSpPr/>
          <p:nvPr/>
        </p:nvSpPr>
        <p:spPr>
          <a:xfrm>
            <a:off x="2214546" y="6286520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graphicFrame>
        <p:nvGraphicFramePr>
          <p:cNvPr id="43012" name="Object 4"/>
          <p:cNvGraphicFramePr>
            <a:graphicFrameLocks noChangeAspect="1"/>
          </p:cNvGraphicFramePr>
          <p:nvPr/>
        </p:nvGraphicFramePr>
        <p:xfrm>
          <a:off x="2870095" y="6000768"/>
          <a:ext cx="4185309" cy="857232"/>
        </p:xfrm>
        <a:graphic>
          <a:graphicData uri="http://schemas.openxmlformats.org/presentationml/2006/ole">
            <p:oleObj spid="_x0000_s43012" name="Equation" r:id="rId5" imgW="2095200" imgH="431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82" y="142852"/>
            <a:ext cx="5357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trung bình dòng chỉnh lưu: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7106" name="Object 2"/>
          <p:cNvGraphicFramePr>
            <a:graphicFrameLocks noChangeAspect="1"/>
          </p:cNvGraphicFramePr>
          <p:nvPr/>
        </p:nvGraphicFramePr>
        <p:xfrm>
          <a:off x="4850839" y="71414"/>
          <a:ext cx="2864433" cy="785818"/>
        </p:xfrm>
        <a:graphic>
          <a:graphicData uri="http://schemas.openxmlformats.org/presentationml/2006/ole">
            <p:oleObj spid="_x0000_s47106" name="Equation" r:id="rId3" imgW="1422360" imgH="393480" progId="Equation.3">
              <p:embed/>
            </p:oleObj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0" y="1000108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b) Công suất trung bình của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7107" name="Object 3"/>
          <p:cNvGraphicFramePr>
            <a:graphicFrameLocks noChangeAspect="1"/>
          </p:cNvGraphicFramePr>
          <p:nvPr/>
        </p:nvGraphicFramePr>
        <p:xfrm>
          <a:off x="4714876" y="1000108"/>
          <a:ext cx="3302023" cy="571504"/>
        </p:xfrm>
        <a:graphic>
          <a:graphicData uri="http://schemas.openxmlformats.org/presentationml/2006/ole">
            <p:oleObj spid="_x0000_s47107" name="Equation" r:id="rId4" imgW="1307880" imgH="228600" progId="Equation.3">
              <p:embed/>
            </p:oleObj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0" y="2143116"/>
            <a:ext cx="5715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c) Trị trung bình dòng qua mỗi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7108" name="Object 4"/>
          <p:cNvGraphicFramePr>
            <a:graphicFrameLocks noChangeAspect="1"/>
          </p:cNvGraphicFramePr>
          <p:nvPr/>
        </p:nvGraphicFramePr>
        <p:xfrm>
          <a:off x="5456909" y="1928802"/>
          <a:ext cx="2461155" cy="857256"/>
        </p:xfrm>
        <a:graphic>
          <a:graphicData uri="http://schemas.openxmlformats.org/presentationml/2006/ole">
            <p:oleObj spid="_x0000_s47108" name="Equation" r:id="rId5" imgW="1130040" imgH="393480" progId="Equation.3">
              <p:embed/>
            </p:oleObj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0" y="3214686"/>
            <a:ext cx="6572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d) Trị hiệu dụng dòng qua mỗi pha nguồn: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7109" name="Object 5"/>
          <p:cNvGraphicFramePr>
            <a:graphicFrameLocks noChangeAspect="1"/>
          </p:cNvGraphicFramePr>
          <p:nvPr/>
        </p:nvGraphicFramePr>
        <p:xfrm>
          <a:off x="3071801" y="3929066"/>
          <a:ext cx="3555571" cy="928694"/>
        </p:xfrm>
        <a:graphic>
          <a:graphicData uri="http://schemas.openxmlformats.org/presentationml/2006/ole">
            <p:oleObj spid="_x0000_s47109" name="Equation" r:id="rId6" imgW="1688760" imgH="444240" progId="Equation.3">
              <p:embed/>
            </p:oleObj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0" y="5406110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e) Hệ số công suất nguồn: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7110" name="Object 6"/>
          <p:cNvGraphicFramePr>
            <a:graphicFrameLocks noChangeAspect="1"/>
          </p:cNvGraphicFramePr>
          <p:nvPr/>
        </p:nvGraphicFramePr>
        <p:xfrm>
          <a:off x="4357685" y="5286388"/>
          <a:ext cx="2813397" cy="928694"/>
        </p:xfrm>
        <a:graphic>
          <a:graphicData uri="http://schemas.openxmlformats.org/presentationml/2006/ole">
            <p:oleObj spid="_x0000_s47110" name="Equation" r:id="rId7" imgW="1295280" imgH="431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10" grpId="0"/>
      <p:bldP spid="1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85852" y="142852"/>
            <a:ext cx="685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 tập về nhà</a:t>
            </a:r>
            <a:endParaRPr lang="vi-VN" sz="32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85720" y="785794"/>
            <a:ext cx="842968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1)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Cho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diode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220V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f=50Hz.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err="1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R=15Ω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L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phẳng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tải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diod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c)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nguồn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8130" name="Object 2"/>
          <p:cNvGraphicFramePr>
            <a:graphicFrameLocks noChangeAspect="1"/>
          </p:cNvGraphicFramePr>
          <p:nvPr/>
        </p:nvGraphicFramePr>
        <p:xfrm>
          <a:off x="848554" y="3643314"/>
          <a:ext cx="6809084" cy="2571768"/>
        </p:xfrm>
        <a:graphic>
          <a:graphicData uri="http://schemas.openxmlformats.org/presentationml/2006/ole">
            <p:oleObj spid="_x0000_s48130" name="Visio" r:id="rId3" imgW="2647310" imgH="1002533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85852" y="-24"/>
            <a:ext cx="685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 tập về nhà</a:t>
            </a:r>
            <a:endParaRPr lang="vi-VN" sz="32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584184"/>
            <a:ext cx="9144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2)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Cho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khiển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230V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f=50Hz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R=20Ω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E=150V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L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phẳng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0" indent="-457200"/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a) Trị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và dòng trên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tải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b) Điện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ngược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diode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chịu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40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diode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nguồn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suất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thụ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tải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9155" name="Object 3"/>
          <p:cNvGraphicFramePr>
            <a:graphicFrameLocks noChangeAspect="1"/>
          </p:cNvGraphicFramePr>
          <p:nvPr/>
        </p:nvGraphicFramePr>
        <p:xfrm>
          <a:off x="642910" y="3786190"/>
          <a:ext cx="7231716" cy="3000371"/>
        </p:xfrm>
        <a:graphic>
          <a:graphicData uri="http://schemas.openxmlformats.org/presentationml/2006/ole">
            <p:oleObj spid="_x0000_s49155" name="Visio" r:id="rId3" imgW="2659188" imgH="1665490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848</TotalTime>
  <Words>1489</Words>
  <Application>Microsoft Office PowerPoint</Application>
  <PresentationFormat>On-screen Show (4:3)</PresentationFormat>
  <Paragraphs>174</Paragraphs>
  <Slides>29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29</vt:i4>
      </vt:variant>
    </vt:vector>
  </HeadingPairs>
  <TitlesOfParts>
    <vt:vector size="33" baseType="lpstr">
      <vt:lpstr>Office Theme</vt:lpstr>
      <vt:lpstr>Visio</vt:lpstr>
      <vt:lpstr>Equation</vt:lpstr>
      <vt:lpstr>Microsoft Equation 3.0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</vt:vector>
  </TitlesOfParts>
  <Company>Truong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Administrator</dc:creator>
  <cp:lastModifiedBy>Administrator</cp:lastModifiedBy>
  <cp:revision>103</cp:revision>
  <dcterms:created xsi:type="dcterms:W3CDTF">2020-05-15T01:03:23Z</dcterms:created>
  <dcterms:modified xsi:type="dcterms:W3CDTF">2020-05-21T11:28:22Z</dcterms:modified>
</cp:coreProperties>
</file>